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0"/>
  </p:notesMasterIdLst>
  <p:sldIdLst>
    <p:sldId id="580" r:id="rId3"/>
    <p:sldId id="583" r:id="rId4"/>
    <p:sldId id="582" r:id="rId5"/>
    <p:sldId id="408" r:id="rId6"/>
    <p:sldId id="586" r:id="rId7"/>
    <p:sldId id="653" r:id="rId8"/>
    <p:sldId id="65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89091" autoAdjust="0"/>
  </p:normalViewPr>
  <p:slideViewPr>
    <p:cSldViewPr snapToGrid="0" snapToObjects="1">
      <p:cViewPr varScale="1">
        <p:scale>
          <a:sx n="80" d="100"/>
          <a:sy n="80" d="100"/>
        </p:scale>
        <p:origin x="13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263DF-D465-7D44-979E-8E059A80EA5A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7CFF0-FF0C-F547-81EB-01DC6FA2A06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9974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l7.org/fhir/summary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hl7.org/fhir/overview-clinical.html" TargetMode="External"/><Relationship Id="rId5" Type="http://schemas.openxmlformats.org/officeDocument/2006/relationships/hyperlink" Target="https://www.hl7.org/fhir/overview-dev.html" TargetMode="External"/><Relationship Id="rId4" Type="http://schemas.openxmlformats.org/officeDocument/2006/relationships/hyperlink" Target="https://www.hl7.org/fhir/overview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FHIR</a:t>
            </a:r>
            <a:r>
              <a:rPr lang="zh-TW" altLang="en-US" dirty="0" smtClean="0"/>
              <a:t>全名是</a:t>
            </a:r>
            <a:r>
              <a:rPr lang="en-US" altLang="zh-TW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Fast Healthcare Interoperability Resources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健康資源快速互通目的是促使醫療保健相關的信息可以互通。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FHIR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HL7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制定最新一代的標準協定，設計上基於舊的標準，所以吸取了過去所有成功與失敗的經驗而制定。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FHIR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不僅可以用作獨立的資料交換標準，而且也可以和現有廣泛使用的標準互通使用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他適用的範圍極為廣泛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也可以適用於多種環境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最重要的是他廣泛的使用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風格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[?]Introducing HL7 FHIR, 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https://www.hl7.org/fhir/summary.html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[?]FHIR Overview, 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https://www.hl7.org/fhir/overview.html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[?]FHIR Overview – Developers,</a:t>
            </a:r>
            <a:r>
              <a:rPr lang="en-US" altLang="zh-TW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https://www.hl7.org/fhir/overview-dev.html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[?]FHIR Overview – Clinicians, 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https://www.hl7.org/fhir/overview-clinical.html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1F4-505E-46F2-B9D3-2468AD1D799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31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37079D-66E1-0243-91C6-CDFFDAE58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765EB1B-FB16-EC47-9DFC-CA475C800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按一下以編輯母片副標題樣式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A57679C0-3FC7-4E4B-8E50-44B0F1FE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36041CC9-1B13-3542-8343-F7CD8F48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9A3634E2-EE25-9042-9F14-CCA65513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323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E24F5D-5F25-DF47-B664-181B24853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預留位置 2">
            <a:extLst>
              <a:ext uri="{FF2B5EF4-FFF2-40B4-BE49-F238E27FC236}">
                <a16:creationId xmlns:a16="http://schemas.microsoft.com/office/drawing/2014/main" id="{26B8E40A-A242-E748-AEA2-2780FE18A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6F4EF71F-FB75-7146-8332-38DE4CAC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C53D9693-684F-8942-A01C-528DD9E5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4E903EED-2682-0847-B215-6B0BFBBF4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889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07B19B4-4F5C-454D-9C07-669C06B9C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預留位置 2">
            <a:extLst>
              <a:ext uri="{FF2B5EF4-FFF2-40B4-BE49-F238E27FC236}">
                <a16:creationId xmlns:a16="http://schemas.microsoft.com/office/drawing/2014/main" id="{48175020-EF60-BA42-9A10-C5E7973B3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3C0C995F-545B-5D40-9E99-C6426724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8E5243F9-25AE-2D41-818E-3D1DD2C0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C62F9C5-5CD3-4940-B59B-1CCF2EE4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392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3200" y="152400"/>
            <a:ext cx="11785600" cy="64770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dirty="0">
                <a:solidFill>
                  <a:srgbClr val="000000"/>
                </a:solidFill>
              </a:endParaRPr>
            </a:p>
          </p:txBody>
        </p:sp>
      </p:grp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6629400"/>
            <a:ext cx="12192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       © 2016 HL7 ® </a:t>
            </a:r>
            <a:r>
              <a:rPr lang="en-US" sz="800" b="1" dirty="0">
                <a:solidFill>
                  <a:srgbClr val="000000"/>
                </a:solidFill>
              </a:rPr>
              <a:t>International. </a:t>
            </a:r>
            <a:r>
              <a:rPr lang="en-US" sz="800" b="1" dirty="0" smtClean="0">
                <a:solidFill>
                  <a:srgbClr val="000000"/>
                </a:solidFill>
              </a:rPr>
              <a:t>Licensed under Creative Commons. </a:t>
            </a:r>
            <a:r>
              <a:rPr lang="en-US" sz="800" b="1" dirty="0">
                <a:solidFill>
                  <a:srgbClr val="000000"/>
                </a:solidFill>
              </a:rPr>
              <a:t>HL7 </a:t>
            </a:r>
            <a:r>
              <a:rPr lang="en-US" sz="800" b="1" dirty="0" smtClean="0">
                <a:solidFill>
                  <a:srgbClr val="000000"/>
                </a:solidFill>
              </a:rPr>
              <a:t>&amp; Health </a:t>
            </a:r>
            <a:r>
              <a:rPr lang="en-US" sz="800" b="1" dirty="0">
                <a:solidFill>
                  <a:srgbClr val="000000"/>
                </a:solidFill>
              </a:rPr>
              <a:t>Level Seven are registered trademarks of Health Level Seven International. Reg. U.S. TM Office.</a:t>
            </a:r>
          </a:p>
        </p:txBody>
      </p:sp>
      <p:pic>
        <p:nvPicPr>
          <p:cNvPr id="9" name="Picture 13" descr="HL7 Internationa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2" y="304800"/>
            <a:ext cx="14795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25600" y="838200"/>
            <a:ext cx="9042400" cy="2559050"/>
          </a:xfrm>
        </p:spPr>
        <p:txBody>
          <a:bodyPr anchorCtr="1"/>
          <a:lstStyle>
            <a:lvl1pPr algn="ctr"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85344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9101" r="26890" b="29814"/>
          <a:stretch/>
        </p:blipFill>
        <p:spPr>
          <a:xfrm>
            <a:off x="9144905" y="260649"/>
            <a:ext cx="2712995" cy="1252151"/>
          </a:xfrm>
          <a:prstGeom prst="rect">
            <a:avLst/>
          </a:prstGeom>
        </p:spPr>
      </p:pic>
      <p:pic>
        <p:nvPicPr>
          <p:cNvPr id="11" name="Picture 4" descr="Creative Commons Licenc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0" y="6192784"/>
            <a:ext cx="11176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46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0502160" y="5565993"/>
            <a:ext cx="1344149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13" descr="HL7 International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2" y="304800"/>
            <a:ext cx="14795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51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3" y="332657"/>
            <a:ext cx="8736971" cy="1152128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1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8800"/>
            <a:ext cx="11176000" cy="4480520"/>
          </a:xfrm>
        </p:spPr>
        <p:txBody>
          <a:bodyPr/>
          <a:lstStyle>
            <a:lvl1pPr marL="0" indent="0">
              <a:buNone/>
              <a:defRPr sz="1400">
                <a:latin typeface="Consolas" pitchFamily="49" charset="0"/>
                <a:cs typeface="Consolas" pitchFamily="49" charset="0"/>
              </a:defRPr>
            </a:lvl1pPr>
            <a:lvl2pPr marL="457200" indent="0">
              <a:buNone/>
              <a:defRPr sz="1400">
                <a:latin typeface="Consolas" pitchFamily="49" charset="0"/>
                <a:cs typeface="Consolas" pitchFamily="49" charset="0"/>
              </a:defRPr>
            </a:lvl2pPr>
            <a:lvl3pPr marL="914400" indent="0">
              <a:buNone/>
              <a:defRPr sz="1400">
                <a:latin typeface="Consolas" pitchFamily="49" charset="0"/>
                <a:cs typeface="Consolas" pitchFamily="49" charset="0"/>
              </a:defRPr>
            </a:lvl3pPr>
            <a:lvl4pPr marL="1371600" indent="0">
              <a:buNone/>
              <a:defRPr sz="1400">
                <a:latin typeface="Consolas" pitchFamily="49" charset="0"/>
                <a:cs typeface="Consolas" pitchFamily="49" charset="0"/>
              </a:defRPr>
            </a:lvl4pPr>
            <a:lvl5pPr marL="1828800" indent="0">
              <a:buNone/>
              <a:defRPr sz="1400">
                <a:latin typeface="Consolas" pitchFamily="49" charset="0"/>
                <a:cs typeface="Consolas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83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69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31372" y="252899"/>
            <a:ext cx="11425269" cy="6264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373" y="332657"/>
            <a:ext cx="8736971" cy="11801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45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5486400" cy="45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486400" cy="455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44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CC3E5C4-3E2B-40F1-9F2B-C46CEB0C88DF}" type="slidenum">
              <a:rPr lang="en-CA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6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3" y="332656"/>
            <a:ext cx="8736971" cy="11521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70911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58032"/>
            <a:ext cx="5386917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70911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358032"/>
            <a:ext cx="5389033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22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C497D0-A839-6842-BD6F-EEF277CA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61580D-B418-5B45-BBEB-BCD4C1AA3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D1789A63-5CB1-8243-909B-B7A89EE8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2A7AFCCA-375A-9646-9C57-E4B65F12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50BA6DFE-F5D0-6E41-B473-9F9100E6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29089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parante pagina"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152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80" y="6501351"/>
            <a:ext cx="2150885" cy="192021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0DF3849-E887-4193-B76F-9C51765F958D}" type="datetimeFigureOut">
              <a:rPr lang="nl-N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8-7-2020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59564" y="6501351"/>
            <a:ext cx="8256917" cy="192021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16480" y="6501351"/>
            <a:ext cx="1741984" cy="192021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698377B-874B-4DB7-8057-E4552B93344F}" type="slidenum">
              <a:rPr lang="nl-N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22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269" y="1575794"/>
            <a:ext cx="10375217" cy="416125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25628" y="54466"/>
            <a:ext cx="10909077" cy="63408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1600" b="1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3826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節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F72AAC-4673-AA46-9F90-1A6DF68E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6E409FB4-D2FB-994E-BDE0-A9849258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F22CBB5D-6BC6-7A45-ACCE-044F5FB2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59E6E52E-31B2-7F42-A7B0-807FBB65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BF117D9E-CB43-664C-9F5E-6D5CB5E9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3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471C2-1568-1145-B401-C6F76628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420A71-2C32-D947-8619-E266CE2BF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BB3F339-0848-A14E-8AA4-59A328949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B5083DB7-C215-7A4B-839E-A7338541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0CCCD040-F88A-2241-8A00-A4A52C1A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48793D2B-4F19-DF43-AF7D-95560B3D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113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038E84-0491-D54E-898A-C02CB0C1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5CE6DA34-D864-B14B-A381-8ADC31A11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4FA5BA-5AF8-9149-B446-A957DF32C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EB62449D-1951-F647-8095-BEDD2789C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ADB89D3-3CF3-5347-8F7F-894FE469D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預留位置 6">
            <a:extLst>
              <a:ext uri="{FF2B5EF4-FFF2-40B4-BE49-F238E27FC236}">
                <a16:creationId xmlns:a16="http://schemas.microsoft.com/office/drawing/2014/main" id="{C7FC2EA2-0F06-BF4E-8A78-1D9CCC2D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8" name="頁尾預留位置 7">
            <a:extLst>
              <a:ext uri="{FF2B5EF4-FFF2-40B4-BE49-F238E27FC236}">
                <a16:creationId xmlns:a16="http://schemas.microsoft.com/office/drawing/2014/main" id="{2A77DB6D-4B3C-FA4C-8E0B-9FB08048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C7C017CD-4B22-FB45-8CD2-F845A143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3410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6E2F77-50D9-114C-BB52-FB5CC354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預留位置 2">
            <a:extLst>
              <a:ext uri="{FF2B5EF4-FFF2-40B4-BE49-F238E27FC236}">
                <a16:creationId xmlns:a16="http://schemas.microsoft.com/office/drawing/2014/main" id="{DDAD2F67-DE19-5D4A-8B61-AA9E5C04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28645371-3B58-324B-A667-FCA379E9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C497C079-859C-794C-995B-CDB451A3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783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>
            <a:extLst>
              <a:ext uri="{FF2B5EF4-FFF2-40B4-BE49-F238E27FC236}">
                <a16:creationId xmlns:a16="http://schemas.microsoft.com/office/drawing/2014/main" id="{6F61C14E-87E9-524E-A965-C827C897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3" name="頁尾預留位置 2">
            <a:extLst>
              <a:ext uri="{FF2B5EF4-FFF2-40B4-BE49-F238E27FC236}">
                <a16:creationId xmlns:a16="http://schemas.microsoft.com/office/drawing/2014/main" id="{9333A604-5EF9-CA48-9721-49818BAF1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id="{3A70BA0C-74A5-4945-B0D3-688AF06A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031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4D076D-9FC7-5842-9CAE-F8B02E98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B08781-8271-0043-9125-0A4FCEB0B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4FA18D00-405B-C042-A31D-64719AE60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8FADD7F6-00AF-DA4E-85BF-0061BEE52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5DCB428D-5E1D-FB4E-AFFF-91A69472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EB0EFD9A-7770-CB43-A107-62A26BF6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848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BCB9CA-07BE-8942-885C-C2D76496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預留位置 2">
            <a:extLst>
              <a:ext uri="{FF2B5EF4-FFF2-40B4-BE49-F238E27FC236}">
                <a16:creationId xmlns:a16="http://schemas.microsoft.com/office/drawing/2014/main" id="{100FC963-FF5D-EA4F-913A-79F27074E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6A979142-91F5-5B47-A16A-DEDFE5E72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編輯母片文字樣式</a:t>
            </a:r>
          </a:p>
        </p:txBody>
      </p:sp>
      <p:sp>
        <p:nvSpPr>
          <p:cNvPr id="5" name="日期預留位置 4">
            <a:extLst>
              <a:ext uri="{FF2B5EF4-FFF2-40B4-BE49-F238E27FC236}">
                <a16:creationId xmlns:a16="http://schemas.microsoft.com/office/drawing/2014/main" id="{DA255A8E-12FB-2F49-AF2F-E1BE8C99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CD2D775D-6D35-434F-99F8-1EA33D1A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01F366E8-A16B-FF47-A37A-3CDE5DFCD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883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>
            <a:extLst>
              <a:ext uri="{FF2B5EF4-FFF2-40B4-BE49-F238E27FC236}">
                <a16:creationId xmlns:a16="http://schemas.microsoft.com/office/drawing/2014/main" id="{997460D6-EC67-1645-AF93-73CAB78EA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BE311FF1-57C6-3343-A630-C1FEC26FF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預留位置 3">
            <a:extLst>
              <a:ext uri="{FF2B5EF4-FFF2-40B4-BE49-F238E27FC236}">
                <a16:creationId xmlns:a16="http://schemas.microsoft.com/office/drawing/2014/main" id="{AF953189-FF50-9B4C-9655-07D51FA3D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088D-383A-FD4D-9806-47C9669AA49E}" type="datetimeFigureOut">
              <a:rPr kumimoji="1" lang="zh-TW" altLang="en-US" smtClean="0"/>
              <a:t>2020/7/8</a:t>
            </a:fld>
            <a:endParaRPr kumimoji="1" lang="zh-TW" altLang="en-US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7686F0E3-AF52-AF49-A470-1809603A6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084042B7-EA0B-204E-ABD9-480108838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590D8-D5D5-A14A-91B2-F6F4A0A47AB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536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03200" y="152400"/>
            <a:ext cx="117856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blackWhite">
          <a:xfrm>
            <a:off x="309040" y="236547"/>
            <a:ext cx="11571817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615951" y="1600200"/>
            <a:ext cx="110617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1373" y="332657"/>
            <a:ext cx="8736971" cy="118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176000" cy="44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304800" y="6643688"/>
            <a:ext cx="12192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© 2016 HL7 ® International. Licensed under Creative Commons. HL7 &amp; Health Level Seven are registered trademarks of Health Level Seven International. Reg. U.S. TM Office.</a:t>
            </a:r>
            <a:endParaRPr lang="en-US" sz="800" b="1" dirty="0">
              <a:solidFill>
                <a:srgbClr val="000000"/>
              </a:solidFill>
            </a:endParaRPr>
          </a:p>
        </p:txBody>
      </p:sp>
      <p:pic>
        <p:nvPicPr>
          <p:cNvPr id="1032" name="Picture 14" descr="HL7 Internationa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717" y="5791200"/>
            <a:ext cx="88688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9101" r="26890" b="29814"/>
          <a:stretch/>
        </p:blipFill>
        <p:spPr>
          <a:xfrm>
            <a:off x="9168341" y="260649"/>
            <a:ext cx="2712995" cy="12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3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TW" dirty="0">
                <a:latin typeface="+mn-ea"/>
                <a:ea typeface="+mn-ea"/>
              </a:rPr>
              <a:t/>
            </a:r>
            <a:br>
              <a:rPr lang="en-US" altLang="zh-TW" dirty="0">
                <a:latin typeface="+mn-ea"/>
                <a:ea typeface="+mn-ea"/>
              </a:rPr>
            </a:br>
            <a:r>
              <a:rPr lang="en-US" altLang="zh-TW">
                <a:latin typeface="+mn-ea"/>
                <a:ea typeface="+mn-ea"/>
              </a:rPr>
              <a:t>FHIR </a:t>
            </a:r>
            <a:r>
              <a:rPr lang="zh-TW" altLang="en-US">
                <a:latin typeface="+mn-ea"/>
                <a:ea typeface="+mn-ea"/>
              </a:rPr>
              <a:t>醫資互通標準簡介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95600" y="434069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mtClean="0"/>
              <a:t>蕭嘉</a:t>
            </a:r>
            <a:r>
              <a:rPr lang="zh-TW" altLang="en-US"/>
              <a:t>宏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308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mtClean="0"/>
              <a:t>醫資系統模組化發展的需求及挑戰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>
                <a:latin typeface="+mj-ea"/>
                <a:ea typeface="+mj-ea"/>
              </a:rPr>
              <a:t>現代醫療分工詳細</a:t>
            </a:r>
            <a:r>
              <a:rPr lang="zh-TW" altLang="en-US" sz="3600" smtClean="0">
                <a:latin typeface="+mj-ea"/>
                <a:ea typeface="+mj-ea"/>
              </a:rPr>
              <a:t>，需模組化逐步發展，但是</a:t>
            </a:r>
            <a:r>
              <a:rPr lang="en-US" altLang="zh-TW" sz="3600" smtClean="0">
                <a:latin typeface="+mj-ea"/>
                <a:ea typeface="+mj-ea"/>
              </a:rPr>
              <a:t>:</a:t>
            </a:r>
          </a:p>
          <a:p>
            <a:pPr lvl="1"/>
            <a:endParaRPr lang="en-US" altLang="zh-TW" sz="3600" smtClean="0">
              <a:latin typeface="+mj-ea"/>
              <a:ea typeface="+mj-ea"/>
            </a:endParaRPr>
          </a:p>
          <a:p>
            <a:r>
              <a:rPr lang="zh-TW" altLang="en-US" sz="3600" smtClean="0">
                <a:latin typeface="+mj-ea"/>
                <a:ea typeface="+mj-ea"/>
              </a:rPr>
              <a:t>不同團隊，設計的模組及介面往往不相容</a:t>
            </a:r>
            <a:endParaRPr lang="en-US" altLang="zh-TW" sz="3600" smtClean="0">
              <a:latin typeface="+mj-ea"/>
              <a:ea typeface="+mj-ea"/>
            </a:endParaRPr>
          </a:p>
          <a:p>
            <a:pPr lvl="1"/>
            <a:endParaRPr lang="en-US" altLang="zh-TW" sz="3200">
              <a:latin typeface="+mj-ea"/>
              <a:ea typeface="+mj-ea"/>
            </a:endParaRPr>
          </a:p>
          <a:p>
            <a:pPr lvl="1"/>
            <a:r>
              <a:rPr lang="zh-TW" altLang="en-US" sz="3200" smtClean="0">
                <a:latin typeface="+mj-ea"/>
                <a:ea typeface="+mj-ea"/>
              </a:rPr>
              <a:t>很難整合應用</a:t>
            </a:r>
            <a:endParaRPr lang="en-US" altLang="zh-TW" sz="3200" smtClean="0">
              <a:latin typeface="+mj-ea"/>
              <a:ea typeface="+mj-ea"/>
            </a:endParaRPr>
          </a:p>
          <a:p>
            <a:pPr lvl="1"/>
            <a:endParaRPr lang="en-US" altLang="zh-TW" sz="3200">
              <a:latin typeface="+mj-ea"/>
              <a:ea typeface="+mj-ea"/>
            </a:endParaRPr>
          </a:p>
          <a:p>
            <a:pPr lvl="1"/>
            <a:r>
              <a:rPr lang="zh-TW" altLang="en-US" sz="3200" smtClean="0">
                <a:latin typeface="+mj-ea"/>
                <a:ea typeface="+mj-ea"/>
              </a:rPr>
              <a:t>複製擴散困難</a:t>
            </a:r>
            <a:endParaRPr lang="en-US" altLang="zh-TW" sz="3200">
              <a:latin typeface="+mj-ea"/>
              <a:ea typeface="+mj-ea"/>
            </a:endParaRPr>
          </a:p>
          <a:p>
            <a:endParaRPr lang="en-US" altLang="zh-TW" smtClean="0"/>
          </a:p>
          <a:p>
            <a:endParaRPr lang="en-US" altLang="zh-TW"/>
          </a:p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4024298" y="4143380"/>
            <a:ext cx="928694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EMR</a:t>
            </a:r>
            <a:endParaRPr lang="zh-TW" altLang="en-US" sz="2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1366" y="142853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Then</a:t>
            </a:r>
            <a:endParaRPr lang="zh-TW" altLang="en-US" sz="36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07" y="214290"/>
            <a:ext cx="13811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6396" y="285728"/>
            <a:ext cx="1214446" cy="138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圓角矩形 13"/>
          <p:cNvSpPr/>
          <p:nvPr/>
        </p:nvSpPr>
        <p:spPr>
          <a:xfrm>
            <a:off x="7167570" y="4143380"/>
            <a:ext cx="928694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PHR</a:t>
            </a:r>
            <a:endParaRPr lang="zh-TW" altLang="en-US" sz="2600" dirty="0"/>
          </a:p>
        </p:txBody>
      </p:sp>
      <p:sp>
        <p:nvSpPr>
          <p:cNvPr id="15" name="圓角矩形 14"/>
          <p:cNvSpPr/>
          <p:nvPr/>
        </p:nvSpPr>
        <p:spPr>
          <a:xfrm>
            <a:off x="5595934" y="4143380"/>
            <a:ext cx="928694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EHR</a:t>
            </a:r>
            <a:endParaRPr lang="zh-TW" altLang="en-US" sz="2600" dirty="0"/>
          </a:p>
        </p:txBody>
      </p:sp>
      <p:sp>
        <p:nvSpPr>
          <p:cNvPr id="16" name="圓角矩形 15"/>
          <p:cNvSpPr/>
          <p:nvPr/>
        </p:nvSpPr>
        <p:spPr>
          <a:xfrm>
            <a:off x="2024034" y="1928802"/>
            <a:ext cx="92869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App</a:t>
            </a:r>
            <a:endParaRPr lang="zh-TW" altLang="en-US" sz="2600" dirty="0"/>
          </a:p>
        </p:txBody>
      </p:sp>
      <p:sp>
        <p:nvSpPr>
          <p:cNvPr id="17" name="圓角矩形 16"/>
          <p:cNvSpPr/>
          <p:nvPr/>
        </p:nvSpPr>
        <p:spPr>
          <a:xfrm>
            <a:off x="3381356" y="785794"/>
            <a:ext cx="92869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App</a:t>
            </a:r>
            <a:endParaRPr lang="zh-TW" altLang="en-US" sz="2600" dirty="0"/>
          </a:p>
        </p:txBody>
      </p:sp>
      <p:sp>
        <p:nvSpPr>
          <p:cNvPr id="18" name="圓角矩形 17"/>
          <p:cNvSpPr/>
          <p:nvPr/>
        </p:nvSpPr>
        <p:spPr>
          <a:xfrm>
            <a:off x="3381356" y="1928802"/>
            <a:ext cx="928694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App</a:t>
            </a:r>
            <a:endParaRPr lang="zh-TW" altLang="en-US" sz="2600" dirty="0"/>
          </a:p>
        </p:txBody>
      </p:sp>
      <p:sp>
        <p:nvSpPr>
          <p:cNvPr id="19" name="圓角矩形 18"/>
          <p:cNvSpPr/>
          <p:nvPr/>
        </p:nvSpPr>
        <p:spPr>
          <a:xfrm>
            <a:off x="7739074" y="785794"/>
            <a:ext cx="928694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App</a:t>
            </a:r>
            <a:endParaRPr lang="zh-TW" altLang="en-US" sz="2600" dirty="0"/>
          </a:p>
        </p:txBody>
      </p:sp>
      <p:sp>
        <p:nvSpPr>
          <p:cNvPr id="20" name="圓角矩形 19"/>
          <p:cNvSpPr/>
          <p:nvPr/>
        </p:nvSpPr>
        <p:spPr>
          <a:xfrm>
            <a:off x="7739074" y="1928802"/>
            <a:ext cx="928694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App</a:t>
            </a:r>
            <a:endParaRPr lang="zh-TW" altLang="en-US" sz="2600" dirty="0"/>
          </a:p>
        </p:txBody>
      </p:sp>
      <p:sp>
        <p:nvSpPr>
          <p:cNvPr id="21" name="圓角矩形 20"/>
          <p:cNvSpPr/>
          <p:nvPr/>
        </p:nvSpPr>
        <p:spPr>
          <a:xfrm>
            <a:off x="9167834" y="1928802"/>
            <a:ext cx="928694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App</a:t>
            </a:r>
            <a:endParaRPr lang="zh-TW" altLang="en-US" sz="2600" dirty="0"/>
          </a:p>
        </p:txBody>
      </p:sp>
      <p:cxnSp>
        <p:nvCxnSpPr>
          <p:cNvPr id="23" name="直線單箭頭接點 22"/>
          <p:cNvCxnSpPr>
            <a:stCxn id="17" idx="2"/>
            <a:endCxn id="18" idx="0"/>
          </p:cNvCxnSpPr>
          <p:nvPr/>
        </p:nvCxnSpPr>
        <p:spPr>
          <a:xfrm rot="5400000">
            <a:off x="3631389" y="1714488"/>
            <a:ext cx="42862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8" idx="1"/>
            <a:endCxn id="16" idx="3"/>
          </p:cNvCxnSpPr>
          <p:nvPr/>
        </p:nvCxnSpPr>
        <p:spPr>
          <a:xfrm rot="10800000">
            <a:off x="2952728" y="2285992"/>
            <a:ext cx="42862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7" idx="1"/>
            <a:endCxn id="16" idx="0"/>
          </p:cNvCxnSpPr>
          <p:nvPr/>
        </p:nvCxnSpPr>
        <p:spPr>
          <a:xfrm rot="10800000" flipV="1">
            <a:off x="2488383" y="1142984"/>
            <a:ext cx="892975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19" idx="2"/>
            <a:endCxn id="20" idx="0"/>
          </p:cNvCxnSpPr>
          <p:nvPr/>
        </p:nvCxnSpPr>
        <p:spPr>
          <a:xfrm rot="5400000">
            <a:off x="7989107" y="1714488"/>
            <a:ext cx="42862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stCxn id="21" idx="1"/>
            <a:endCxn id="20" idx="3"/>
          </p:cNvCxnSpPr>
          <p:nvPr/>
        </p:nvCxnSpPr>
        <p:spPr>
          <a:xfrm rot="10800000">
            <a:off x="8667768" y="2285992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19" idx="3"/>
            <a:endCxn id="21" idx="0"/>
          </p:cNvCxnSpPr>
          <p:nvPr/>
        </p:nvCxnSpPr>
        <p:spPr>
          <a:xfrm>
            <a:off x="8667769" y="1142984"/>
            <a:ext cx="964413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6" idx="3"/>
            <a:endCxn id="15" idx="1"/>
          </p:cNvCxnSpPr>
          <p:nvPr/>
        </p:nvCxnSpPr>
        <p:spPr>
          <a:xfrm>
            <a:off x="4952992" y="4500570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>
            <a:stCxn id="15" idx="3"/>
            <a:endCxn id="14" idx="1"/>
          </p:cNvCxnSpPr>
          <p:nvPr/>
        </p:nvCxnSpPr>
        <p:spPr>
          <a:xfrm>
            <a:off x="6524628" y="4500570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5" name="乘號 44"/>
          <p:cNvSpPr/>
          <p:nvPr/>
        </p:nvSpPr>
        <p:spPr>
          <a:xfrm>
            <a:off x="3667108" y="1500174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7" name="乘號 46"/>
          <p:cNvSpPr/>
          <p:nvPr/>
        </p:nvSpPr>
        <p:spPr>
          <a:xfrm>
            <a:off x="2738414" y="1357298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乘號 47"/>
          <p:cNvSpPr/>
          <p:nvPr/>
        </p:nvSpPr>
        <p:spPr>
          <a:xfrm>
            <a:off x="2952728" y="2071678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乘號 48"/>
          <p:cNvSpPr/>
          <p:nvPr/>
        </p:nvSpPr>
        <p:spPr>
          <a:xfrm>
            <a:off x="7953388" y="1500174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乘號 49"/>
          <p:cNvSpPr/>
          <p:nvPr/>
        </p:nvSpPr>
        <p:spPr>
          <a:xfrm>
            <a:off x="8953520" y="1357298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乘號 50"/>
          <p:cNvSpPr/>
          <p:nvPr/>
        </p:nvSpPr>
        <p:spPr>
          <a:xfrm>
            <a:off x="8739206" y="2071678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乘號 51"/>
          <p:cNvSpPr/>
          <p:nvPr/>
        </p:nvSpPr>
        <p:spPr>
          <a:xfrm>
            <a:off x="5095868" y="4286256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乘號 52"/>
          <p:cNvSpPr/>
          <p:nvPr/>
        </p:nvSpPr>
        <p:spPr>
          <a:xfrm>
            <a:off x="6596066" y="4286256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3" name="直線單箭頭接點 32"/>
          <p:cNvCxnSpPr/>
          <p:nvPr/>
        </p:nvCxnSpPr>
        <p:spPr>
          <a:xfrm>
            <a:off x="4524364" y="2285992"/>
            <a:ext cx="292895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4310050" y="2928934"/>
            <a:ext cx="1571636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V="1">
            <a:off x="6096000" y="2928934"/>
            <a:ext cx="1571636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乘號 43"/>
          <p:cNvSpPr/>
          <p:nvPr/>
        </p:nvSpPr>
        <p:spPr>
          <a:xfrm>
            <a:off x="5738810" y="2071678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6" name="乘號 45"/>
          <p:cNvSpPr/>
          <p:nvPr/>
        </p:nvSpPr>
        <p:spPr>
          <a:xfrm>
            <a:off x="4881554" y="3214686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4" name="乘號 53"/>
          <p:cNvSpPr/>
          <p:nvPr/>
        </p:nvSpPr>
        <p:spPr>
          <a:xfrm>
            <a:off x="6738942" y="3214686"/>
            <a:ext cx="414334" cy="414334"/>
          </a:xfrm>
          <a:prstGeom prst="mathMultiply">
            <a:avLst>
              <a:gd name="adj1" fmla="val 9195"/>
            </a:avLst>
          </a:prstGeom>
          <a:ln w="127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7" name="圓角矩形 36"/>
          <p:cNvSpPr/>
          <p:nvPr/>
        </p:nvSpPr>
        <p:spPr>
          <a:xfrm>
            <a:off x="4439816" y="5229200"/>
            <a:ext cx="3312368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Healthcare Institutions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8485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44" grpId="0" animBg="1"/>
      <p:bldP spid="46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34500" y="2206685"/>
            <a:ext cx="109233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2800" b="0" i="0" dirty="0" smtClean="0">
                <a:effectLst/>
                <a:latin typeface="verdana" panose="020B0604030504040204" pitchFamily="34" charset="0"/>
              </a:rPr>
              <a:t> </a:t>
            </a:r>
            <a:r>
              <a:rPr lang="en-US" altLang="zh-TW" sz="3600" b="0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F</a:t>
            </a:r>
            <a:r>
              <a:rPr lang="en-US" altLang="zh-TW" sz="36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ast </a:t>
            </a:r>
            <a:r>
              <a:rPr lang="en-US" altLang="zh-TW" sz="3600" b="0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H</a:t>
            </a:r>
            <a:r>
              <a:rPr lang="en-US" altLang="zh-TW" sz="36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ealthcare </a:t>
            </a:r>
            <a:r>
              <a:rPr lang="en-US" altLang="zh-TW" sz="3600" b="0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US" altLang="zh-TW" sz="36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nteroperability </a:t>
            </a:r>
            <a:r>
              <a:rPr lang="en-US" altLang="zh-TW" sz="3600" b="0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R</a:t>
            </a:r>
            <a:r>
              <a:rPr lang="en-US" altLang="zh-TW" sz="3600" b="0" i="0" dirty="0" smtClean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esources</a:t>
            </a:r>
            <a:endParaRPr lang="en-US" altLang="zh-TW" sz="3600" dirty="0"/>
          </a:p>
          <a:p>
            <a:endParaRPr lang="en-US" altLang="zh-TW" sz="3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3600" dirty="0" err="1" smtClean="0">
                <a:latin typeface="+mn-ea"/>
              </a:rPr>
              <a:t>HL7</a:t>
            </a:r>
            <a:r>
              <a:rPr lang="zh-TW" altLang="en-US" sz="3600" dirty="0" smtClean="0">
                <a:latin typeface="+mn-ea"/>
              </a:rPr>
              <a:t> 定義</a:t>
            </a:r>
            <a:r>
              <a:rPr lang="zh-TW" altLang="en-US" sz="3600" dirty="0">
                <a:latin typeface="+mn-ea"/>
              </a:rPr>
              <a:t>新一代的</a:t>
            </a:r>
            <a:r>
              <a:rPr lang="zh-TW" altLang="en-US" sz="3600" dirty="0" smtClean="0">
                <a:latin typeface="+mn-ea"/>
              </a:rPr>
              <a:t>標準協定</a:t>
            </a:r>
            <a:endParaRPr lang="en-US" altLang="zh-TW" sz="3600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TW" sz="3600" dirty="0" smtClean="0">
              <a:latin typeface="+mn-ea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使用 </a:t>
            </a:r>
            <a:r>
              <a:rPr lang="en-US" altLang="zh-TW" sz="3600" b="1" dirty="0" smtClean="0">
                <a:solidFill>
                  <a:srgbClr val="FF0000"/>
                </a:solidFill>
                <a:latin typeface="+mn-ea"/>
              </a:rPr>
              <a:t>HTTP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 傳輸 </a:t>
            </a:r>
            <a:r>
              <a:rPr lang="en-US" altLang="zh-TW" sz="3600" b="1" dirty="0" smtClean="0">
                <a:solidFill>
                  <a:srgbClr val="FF0000"/>
                </a:solidFill>
                <a:latin typeface="+mn-ea"/>
              </a:rPr>
              <a:t>JSON or XML 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資料</a:t>
            </a:r>
            <a:endParaRPr lang="en-US" altLang="zh-TW" sz="3600" b="1" dirty="0" smtClean="0">
              <a:solidFill>
                <a:srgbClr val="FF0000"/>
              </a:solidFill>
              <a:latin typeface="+mn-ea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zh-TW" sz="3600" b="1" dirty="0">
              <a:solidFill>
                <a:srgbClr val="FF0000"/>
              </a:solidFill>
              <a:latin typeface="+mn-ea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zh-TW" altLang="en-US" sz="3600" b="1" dirty="0">
                <a:latin typeface="+mn-ea"/>
              </a:rPr>
              <a:t>使用</a:t>
            </a:r>
            <a:r>
              <a:rPr lang="en-US" altLang="zh-TW" sz="3600" b="1">
                <a:latin typeface="+mn-ea"/>
              </a:rPr>
              <a:t>REST</a:t>
            </a:r>
            <a:r>
              <a:rPr lang="zh-TW" altLang="en-US" sz="3600" b="1" smtClean="0">
                <a:latin typeface="+mn-ea"/>
              </a:rPr>
              <a:t>風格 </a:t>
            </a:r>
            <a:r>
              <a:rPr lang="en-US" altLang="zh-TW" sz="3600" b="1" smtClean="0">
                <a:latin typeface="+mn-ea"/>
              </a:rPr>
              <a:t>API</a:t>
            </a:r>
            <a:endParaRPr lang="zh-TW" altLang="en-US" sz="3600" b="1" dirty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TW" sz="3600" b="1" dirty="0" smtClean="0">
              <a:solidFill>
                <a:srgbClr val="FF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zh-TW" sz="3600" dirty="0">
              <a:latin typeface="+mn-ea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532190" y="346502"/>
            <a:ext cx="5910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zh-TW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zh-TW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zh-TW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zh-TW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zh-TW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zh-TW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lang="zh-TW" altLang="en-US" sz="9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系統整合等級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775520" y="4869160"/>
            <a:ext cx="85689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圓角矩形 6"/>
          <p:cNvSpPr/>
          <p:nvPr/>
        </p:nvSpPr>
        <p:spPr>
          <a:xfrm>
            <a:off x="1991544" y="5301208"/>
            <a:ext cx="1296144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</a:t>
            </a:r>
            <a:r>
              <a:rPr lang="zh-TW" altLang="en-US" sz="2600" dirty="0"/>
              <a:t>系統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4511824" y="5301208"/>
            <a:ext cx="1296144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B</a:t>
            </a:r>
            <a:r>
              <a:rPr lang="zh-TW" altLang="en-US" sz="2600" dirty="0"/>
              <a:t>系統</a:t>
            </a:r>
          </a:p>
        </p:txBody>
      </p:sp>
      <p:cxnSp>
        <p:nvCxnSpPr>
          <p:cNvPr id="11" name="直線單箭頭接點 10"/>
          <p:cNvCxnSpPr>
            <a:stCxn id="7" idx="3"/>
            <a:endCxn id="9" idx="1"/>
          </p:cNvCxnSpPr>
          <p:nvPr/>
        </p:nvCxnSpPr>
        <p:spPr>
          <a:xfrm>
            <a:off x="3287688" y="5625244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3326884" y="5024790"/>
            <a:ext cx="11849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600" b="1" dirty="0"/>
              <a:t>談介接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951985" y="5157192"/>
            <a:ext cx="285206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600" dirty="0"/>
              <a:t>雙方協調介接介面</a:t>
            </a:r>
            <a:endParaRPr lang="en-US" altLang="zh-TW" sz="2600" dirty="0"/>
          </a:p>
          <a:p>
            <a:pPr algn="ctr"/>
            <a:r>
              <a:rPr lang="zh-TW" altLang="en-US" sz="2600" dirty="0"/>
              <a:t>系統整合</a:t>
            </a:r>
            <a:endParaRPr lang="en-US" altLang="zh-TW" sz="2600" dirty="0"/>
          </a:p>
          <a:p>
            <a:pPr algn="ctr"/>
            <a:r>
              <a:rPr lang="en-US" altLang="zh-TW" sz="2600" b="1" dirty="0"/>
              <a:t>Case by Case</a:t>
            </a:r>
            <a:endParaRPr lang="zh-TW" altLang="en-US" sz="2600" b="1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9048328" y="5157192"/>
            <a:ext cx="118494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600" dirty="0"/>
              <a:t>以</a:t>
            </a:r>
            <a:r>
              <a:rPr lang="zh-TW" altLang="en-US" sz="2600" b="1" dirty="0"/>
              <a:t>月</a:t>
            </a:r>
            <a:r>
              <a:rPr lang="en-US" altLang="zh-TW" sz="2600" dirty="0"/>
              <a:t/>
            </a:r>
            <a:br>
              <a:rPr lang="en-US" altLang="zh-TW" sz="2600" dirty="0"/>
            </a:br>
            <a:r>
              <a:rPr lang="zh-TW" altLang="en-US" sz="2600" dirty="0"/>
              <a:t>為單位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991544" y="3705419"/>
            <a:ext cx="129614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</a:t>
            </a:r>
            <a:r>
              <a:rPr lang="zh-TW" altLang="en-US" sz="2600" dirty="0"/>
              <a:t>系統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4511824" y="3705419"/>
            <a:ext cx="129614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B</a:t>
            </a:r>
            <a:r>
              <a:rPr lang="zh-TW" altLang="en-US" sz="2600" dirty="0"/>
              <a:t>系統</a:t>
            </a:r>
          </a:p>
        </p:txBody>
      </p:sp>
      <p:cxnSp>
        <p:nvCxnSpPr>
          <p:cNvPr id="19" name="直線單箭頭接點 18"/>
          <p:cNvCxnSpPr>
            <a:stCxn id="17" idx="3"/>
            <a:endCxn id="18" idx="1"/>
          </p:cNvCxnSpPr>
          <p:nvPr/>
        </p:nvCxnSpPr>
        <p:spPr>
          <a:xfrm>
            <a:off x="3287688" y="4029455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3326884" y="3429001"/>
            <a:ext cx="11849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600" b="1" dirty="0"/>
              <a:t>標準化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5951984" y="3429000"/>
            <a:ext cx="285206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600" dirty="0"/>
              <a:t>雙方採用標準介面</a:t>
            </a:r>
            <a:endParaRPr lang="en-US" altLang="zh-TW" sz="2600" dirty="0"/>
          </a:p>
          <a:p>
            <a:pPr algn="ctr"/>
            <a:r>
              <a:rPr lang="zh-TW" altLang="en-US" sz="2600" dirty="0"/>
              <a:t>系統互通互連</a:t>
            </a:r>
            <a:endParaRPr lang="en-US" altLang="zh-TW" sz="2600" dirty="0"/>
          </a:p>
          <a:p>
            <a:pPr algn="ctr"/>
            <a:r>
              <a:rPr lang="en-US" altLang="zh-TW" sz="2600" b="1" dirty="0"/>
              <a:t>One Standard</a:t>
            </a:r>
            <a:endParaRPr lang="zh-TW" altLang="en-US" sz="2600" b="1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9048328" y="3561403"/>
            <a:ext cx="118494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600" dirty="0"/>
              <a:t>以</a:t>
            </a:r>
            <a:r>
              <a:rPr lang="zh-TW" altLang="en-US" sz="2600" b="1" dirty="0"/>
              <a:t>日</a:t>
            </a:r>
            <a:r>
              <a:rPr lang="en-US" altLang="zh-TW" sz="2600" dirty="0"/>
              <a:t/>
            </a:r>
            <a:br>
              <a:rPr lang="en-US" altLang="zh-TW" sz="2600" dirty="0"/>
            </a:br>
            <a:r>
              <a:rPr lang="zh-TW" altLang="en-US" sz="2600" dirty="0"/>
              <a:t>為單位</a:t>
            </a:r>
          </a:p>
        </p:txBody>
      </p:sp>
      <p:cxnSp>
        <p:nvCxnSpPr>
          <p:cNvPr id="23" name="直線接點 22"/>
          <p:cNvCxnSpPr/>
          <p:nvPr/>
        </p:nvCxnSpPr>
        <p:spPr>
          <a:xfrm>
            <a:off x="1847528" y="3212976"/>
            <a:ext cx="856895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圓角矩形 23"/>
          <p:cNvSpPr/>
          <p:nvPr/>
        </p:nvSpPr>
        <p:spPr>
          <a:xfrm>
            <a:off x="1991544" y="2104400"/>
            <a:ext cx="129614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A</a:t>
            </a:r>
            <a:r>
              <a:rPr lang="zh-TW" altLang="en-US" sz="2600" dirty="0"/>
              <a:t>系統</a:t>
            </a:r>
          </a:p>
        </p:txBody>
      </p:sp>
      <p:sp>
        <p:nvSpPr>
          <p:cNvPr id="25" name="圓角矩形 24"/>
          <p:cNvSpPr/>
          <p:nvPr/>
        </p:nvSpPr>
        <p:spPr>
          <a:xfrm>
            <a:off x="4511824" y="2104400"/>
            <a:ext cx="1296144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600" dirty="0"/>
              <a:t>B</a:t>
            </a:r>
            <a:r>
              <a:rPr lang="zh-TW" altLang="en-US" sz="2600" dirty="0"/>
              <a:t>系統</a:t>
            </a:r>
          </a:p>
        </p:txBody>
      </p:sp>
      <p:cxnSp>
        <p:nvCxnSpPr>
          <p:cNvPr id="26" name="直線單箭頭接點 25"/>
          <p:cNvCxnSpPr>
            <a:stCxn id="24" idx="3"/>
            <a:endCxn id="25" idx="1"/>
          </p:cNvCxnSpPr>
          <p:nvPr/>
        </p:nvCxnSpPr>
        <p:spPr>
          <a:xfrm>
            <a:off x="3287688" y="2428436"/>
            <a:ext cx="122413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3143672" y="1628801"/>
            <a:ext cx="15183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600" b="1" dirty="0"/>
              <a:t>互操作性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5951984" y="1772816"/>
            <a:ext cx="285206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600" dirty="0"/>
              <a:t>雙方採用標準介面</a:t>
            </a:r>
            <a:endParaRPr lang="en-US" altLang="zh-TW" sz="2600" dirty="0"/>
          </a:p>
          <a:p>
            <a:pPr algn="ctr"/>
            <a:r>
              <a:rPr lang="zh-TW" altLang="en-US" sz="2600" dirty="0"/>
              <a:t>系統互操作性</a:t>
            </a:r>
            <a:endParaRPr lang="en-US" altLang="zh-TW" sz="2600" dirty="0"/>
          </a:p>
          <a:p>
            <a:pPr algn="ctr"/>
            <a:r>
              <a:rPr lang="en-US" altLang="zh-TW" sz="2600" b="1" dirty="0"/>
              <a:t>One Ecosystem</a:t>
            </a:r>
            <a:endParaRPr lang="zh-TW" altLang="en-US" sz="2600" b="1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9048328" y="1960384"/>
            <a:ext cx="118494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600" dirty="0"/>
              <a:t>以</a:t>
            </a:r>
            <a:r>
              <a:rPr lang="zh-TW" altLang="en-US" sz="2600" b="1" dirty="0"/>
              <a:t>秒</a:t>
            </a:r>
            <a:r>
              <a:rPr lang="en-US" altLang="zh-TW" sz="2600" dirty="0"/>
              <a:t/>
            </a:r>
            <a:br>
              <a:rPr lang="en-US" altLang="zh-TW" sz="2600" dirty="0"/>
            </a:br>
            <a:r>
              <a:rPr lang="zh-TW" altLang="en-US" sz="2600" dirty="0"/>
              <a:t>為單位</a:t>
            </a:r>
          </a:p>
        </p:txBody>
      </p:sp>
    </p:spTree>
    <p:extLst>
      <p:ext uri="{BB962C8B-B14F-4D97-AF65-F5344CB8AC3E}">
        <p14:creationId xmlns:p14="http://schemas.microsoft.com/office/powerpoint/2010/main" val="4195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63552" y="303117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 smtClean="0">
                <a:latin typeface="+mn-ea"/>
                <a:ea typeface="+mn-ea"/>
              </a:rPr>
              <a:t>引入</a:t>
            </a:r>
            <a:r>
              <a:rPr lang="en-US" altLang="zh-TW" sz="4800" dirty="0" smtClean="0">
                <a:latin typeface="+mn-ea"/>
                <a:ea typeface="+mn-ea"/>
              </a:rPr>
              <a:t>FHIR</a:t>
            </a:r>
            <a:r>
              <a:rPr lang="zh-TW" altLang="en-US" sz="4800" dirty="0" smtClean="0">
                <a:latin typeface="+mn-ea"/>
                <a:ea typeface="+mn-ea"/>
              </a:rPr>
              <a:t> 標準的好處 </a:t>
            </a:r>
            <a:r>
              <a:rPr lang="en-US" altLang="zh-TW" sz="4800" dirty="0" smtClean="0">
                <a:latin typeface="+mn-ea"/>
                <a:ea typeface="+mn-ea"/>
              </a:rPr>
              <a:t>1</a:t>
            </a:r>
            <a:r>
              <a:rPr lang="zh-TW" altLang="en-US" sz="4800" dirty="0" smtClean="0">
                <a:latin typeface="+mn-ea"/>
                <a:ea typeface="+mn-ea"/>
              </a:rPr>
              <a:t> </a:t>
            </a:r>
            <a:r>
              <a:rPr lang="en-US" altLang="zh-TW" sz="4800" dirty="0" smtClean="0">
                <a:latin typeface="+mn-ea"/>
                <a:ea typeface="+mn-ea"/>
              </a:rPr>
              <a:t/>
            </a:r>
            <a:br>
              <a:rPr lang="en-US" altLang="zh-TW" sz="4800" dirty="0" smtClean="0">
                <a:latin typeface="+mn-ea"/>
                <a:ea typeface="+mn-ea"/>
              </a:rPr>
            </a:br>
            <a:r>
              <a:rPr lang="zh-TW" altLang="en-US" sz="4800" dirty="0" smtClean="0">
                <a:latin typeface="+mn-ea"/>
                <a:ea typeface="+mn-ea"/>
              </a:rPr>
              <a:t>容易導入及開發</a:t>
            </a:r>
            <a:endParaRPr lang="zh-TW" altLang="en-US" sz="48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494" y="2373085"/>
            <a:ext cx="9128381" cy="4328466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atin typeface="+mn-ea"/>
              </a:rPr>
              <a:t>一般資訊人員熟悉之 </a:t>
            </a:r>
            <a:r>
              <a:rPr lang="en-US" altLang="zh-TW" sz="4000" dirty="0">
                <a:latin typeface="+mn-ea"/>
              </a:rPr>
              <a:t>web </a:t>
            </a:r>
            <a:r>
              <a:rPr lang="zh-TW" altLang="en-US" sz="4000" dirty="0">
                <a:latin typeface="+mn-ea"/>
              </a:rPr>
              <a:t>方案</a:t>
            </a:r>
          </a:p>
          <a:p>
            <a:pPr lvl="1"/>
            <a:r>
              <a:rPr lang="zh-TW" altLang="en-US" sz="3600" dirty="0" smtClean="0">
                <a:latin typeface="+mn-ea"/>
              </a:rPr>
              <a:t>易了解及開發</a:t>
            </a:r>
            <a:endParaRPr lang="en-US" altLang="zh-TW" sz="3600" dirty="0" smtClean="0">
              <a:latin typeface="+mn-ea"/>
            </a:endParaRPr>
          </a:p>
          <a:p>
            <a:pPr lvl="2"/>
            <a:r>
              <a:rPr lang="zh-TW" altLang="en-US" sz="3200" dirty="0">
                <a:latin typeface="+mn-ea"/>
              </a:rPr>
              <a:t>經</a:t>
            </a:r>
            <a:r>
              <a:rPr lang="zh-TW" altLang="en-US" sz="3200" dirty="0" smtClean="0">
                <a:latin typeface="+mn-ea"/>
              </a:rPr>
              <a:t>短期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一天</a:t>
            </a:r>
            <a:r>
              <a:rPr lang="en-US" altLang="zh-TW" sz="3200" dirty="0" smtClean="0">
                <a:latin typeface="+mn-ea"/>
              </a:rPr>
              <a:t>)</a:t>
            </a:r>
            <a:r>
              <a:rPr lang="zh-TW" altLang="en-US" sz="3200" dirty="0" smtClean="0">
                <a:latin typeface="+mn-ea"/>
              </a:rPr>
              <a:t>教育</a:t>
            </a:r>
            <a:r>
              <a:rPr lang="zh-TW" altLang="en-US" sz="3200" dirty="0">
                <a:latin typeface="+mn-ea"/>
              </a:rPr>
              <a:t>訓練後，即可發展 </a:t>
            </a:r>
            <a:r>
              <a:rPr lang="en-US" altLang="zh-TW" sz="3200" dirty="0">
                <a:latin typeface="+mn-ea"/>
              </a:rPr>
              <a:t>FHIR </a:t>
            </a:r>
            <a:r>
              <a:rPr lang="zh-TW" altLang="en-US" sz="3200" dirty="0" smtClean="0">
                <a:latin typeface="+mn-ea"/>
              </a:rPr>
              <a:t>網頁</a:t>
            </a:r>
            <a:r>
              <a:rPr lang="en-US" altLang="zh-TW" sz="3200" dirty="0" smtClean="0">
                <a:latin typeface="+mn-ea"/>
              </a:rPr>
              <a:t>(</a:t>
            </a:r>
            <a:r>
              <a:rPr lang="zh-TW" altLang="en-US" sz="3200" dirty="0" smtClean="0">
                <a:latin typeface="+mn-ea"/>
              </a:rPr>
              <a:t>或 </a:t>
            </a:r>
            <a:r>
              <a:rPr lang="en-US" altLang="zh-TW" sz="3200" dirty="0" smtClean="0">
                <a:latin typeface="+mn-ea"/>
              </a:rPr>
              <a:t>APP)</a:t>
            </a:r>
            <a:r>
              <a:rPr lang="zh-TW" altLang="en-US" sz="3200" dirty="0" smtClean="0">
                <a:latin typeface="+mn-ea"/>
              </a:rPr>
              <a:t>表單</a:t>
            </a:r>
            <a:r>
              <a:rPr lang="zh-TW" altLang="en-US" sz="3200" smtClean="0">
                <a:latin typeface="+mn-ea"/>
              </a:rPr>
              <a:t>及報告</a:t>
            </a:r>
            <a:endParaRPr lang="zh-TW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47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7136" y="444631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 smtClean="0">
                <a:latin typeface="+mn-ea"/>
                <a:ea typeface="+mn-ea"/>
              </a:rPr>
              <a:t>引入</a:t>
            </a:r>
            <a:r>
              <a:rPr lang="en-US" altLang="zh-TW" sz="4800" dirty="0" smtClean="0">
                <a:latin typeface="+mn-ea"/>
                <a:ea typeface="+mn-ea"/>
              </a:rPr>
              <a:t>FHIR</a:t>
            </a:r>
            <a:r>
              <a:rPr lang="zh-TW" altLang="en-US" sz="4800" dirty="0" smtClean="0">
                <a:latin typeface="+mn-ea"/>
                <a:ea typeface="+mn-ea"/>
              </a:rPr>
              <a:t> 標準的好處 </a:t>
            </a:r>
            <a:r>
              <a:rPr lang="en-US" altLang="zh-TW" sz="4800" dirty="0" smtClean="0">
                <a:latin typeface="+mn-ea"/>
                <a:ea typeface="+mn-ea"/>
              </a:rPr>
              <a:t>2</a:t>
            </a:r>
            <a:br>
              <a:rPr lang="en-US" altLang="zh-TW" sz="4800" dirty="0" smtClean="0">
                <a:latin typeface="+mn-ea"/>
                <a:ea typeface="+mn-ea"/>
              </a:rPr>
            </a:br>
            <a:r>
              <a:rPr lang="zh-TW" altLang="en-US" sz="4800" dirty="0" smtClean="0">
                <a:latin typeface="+mn-ea"/>
                <a:ea typeface="+mn-ea"/>
              </a:rPr>
              <a:t>僅需發展前端程式</a:t>
            </a:r>
            <a:endParaRPr lang="zh-TW" altLang="en-US" sz="48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1544" y="2307771"/>
            <a:ext cx="8229600" cy="3702977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+mn-ea"/>
              </a:rPr>
              <a:t>標準 </a:t>
            </a:r>
            <a:r>
              <a:rPr lang="en-US" altLang="zh-TW" sz="3200" dirty="0" smtClean="0">
                <a:latin typeface="+mn-ea"/>
              </a:rPr>
              <a:t>FHIR</a:t>
            </a:r>
            <a:r>
              <a:rPr lang="zh-TW" altLang="en-US" sz="3200" dirty="0" smtClean="0">
                <a:latin typeface="+mn-ea"/>
              </a:rPr>
              <a:t> 伺服器存放所有臨醫資訊</a:t>
            </a:r>
            <a:endParaRPr lang="en-US" altLang="zh-TW" sz="3200" dirty="0" smtClean="0">
              <a:latin typeface="+mn-ea"/>
            </a:endParaRPr>
          </a:p>
          <a:p>
            <a:pPr lvl="1"/>
            <a:r>
              <a:rPr lang="zh-TW" altLang="en-US" sz="2800" dirty="0">
                <a:latin typeface="+mn-ea"/>
              </a:rPr>
              <a:t>類似 </a:t>
            </a:r>
            <a:r>
              <a:rPr lang="en-US" altLang="zh-TW" sz="2800" dirty="0">
                <a:latin typeface="+mn-ea"/>
              </a:rPr>
              <a:t>DICOM server </a:t>
            </a:r>
            <a:r>
              <a:rPr lang="zh-TW" altLang="en-US" sz="2800" dirty="0" smtClean="0">
                <a:latin typeface="+mn-ea"/>
              </a:rPr>
              <a:t>儲存</a:t>
            </a:r>
            <a:r>
              <a:rPr lang="zh-TW" altLang="en-US" sz="2800" dirty="0">
                <a:latin typeface="+mn-ea"/>
              </a:rPr>
              <a:t>管理各式儀器產生之 </a:t>
            </a:r>
            <a:r>
              <a:rPr lang="en-US" altLang="zh-TW" sz="2800" dirty="0">
                <a:latin typeface="+mn-ea"/>
              </a:rPr>
              <a:t>DICOM </a:t>
            </a:r>
            <a:r>
              <a:rPr lang="zh-TW" altLang="en-US" sz="2800" dirty="0">
                <a:latin typeface="+mn-ea"/>
              </a:rPr>
              <a:t>物件</a:t>
            </a:r>
          </a:p>
          <a:p>
            <a:r>
              <a:rPr lang="zh-TW" altLang="en-US" sz="3200" dirty="0" smtClean="0">
                <a:latin typeface="+mn-ea"/>
              </a:rPr>
              <a:t>具標準 </a:t>
            </a:r>
            <a:r>
              <a:rPr lang="en-US" altLang="zh-TW" sz="3200" dirty="0" smtClean="0">
                <a:latin typeface="+mn-ea"/>
              </a:rPr>
              <a:t>API </a:t>
            </a:r>
            <a:r>
              <a:rPr lang="zh-TW" altLang="en-US" sz="3200" dirty="0" smtClean="0">
                <a:latin typeface="+mn-ea"/>
              </a:rPr>
              <a:t>存取各式 </a:t>
            </a:r>
            <a:r>
              <a:rPr lang="en-US" altLang="zh-TW" sz="3200" dirty="0" smtClean="0">
                <a:latin typeface="+mn-ea"/>
              </a:rPr>
              <a:t>FHIR resources</a:t>
            </a:r>
          </a:p>
          <a:p>
            <a:pPr lvl="1"/>
            <a:r>
              <a:rPr lang="zh-TW" altLang="en-US" sz="2800" dirty="0">
                <a:latin typeface="+mn-ea"/>
              </a:rPr>
              <a:t>已</a:t>
            </a:r>
            <a:r>
              <a:rPr lang="zh-TW" altLang="en-US" sz="2800" dirty="0" smtClean="0">
                <a:latin typeface="+mn-ea"/>
              </a:rPr>
              <a:t>定義一百多種 </a:t>
            </a:r>
            <a:r>
              <a:rPr lang="en-US" altLang="zh-TW" sz="2800" dirty="0" smtClean="0">
                <a:latin typeface="+mn-ea"/>
              </a:rPr>
              <a:t>FHIR resources</a:t>
            </a:r>
          </a:p>
          <a:p>
            <a:pPr lvl="1"/>
            <a:r>
              <a:rPr lang="zh-TW" altLang="en-US" sz="2800" dirty="0" smtClean="0">
                <a:latin typeface="+mn-ea"/>
              </a:rPr>
              <a:t>可配合絕大多數臨床醫療照護情境應用</a:t>
            </a:r>
            <a:endParaRPr lang="en-US" altLang="zh-TW" sz="2800" dirty="0">
              <a:latin typeface="+mn-ea"/>
            </a:endParaRPr>
          </a:p>
          <a:p>
            <a:r>
              <a:rPr lang="zh-TW" altLang="en-US" sz="3200" b="1" dirty="0" smtClean="0">
                <a:solidFill>
                  <a:srgbClr val="FF0000"/>
                </a:solidFill>
                <a:latin typeface="+mn-ea"/>
              </a:rPr>
              <a:t>我們</a:t>
            </a: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僅</a:t>
            </a:r>
            <a:r>
              <a:rPr lang="zh-TW" altLang="en-US" sz="3200" b="1" dirty="0" smtClean="0">
                <a:solidFill>
                  <a:srgbClr val="FF0000"/>
                </a:solidFill>
                <a:latin typeface="+mn-ea"/>
              </a:rPr>
              <a:t>需發展各式前端應用系統</a:t>
            </a:r>
            <a:r>
              <a:rPr lang="en-US" altLang="zh-TW" sz="3200" b="1" dirty="0" smtClean="0">
                <a:solidFill>
                  <a:srgbClr val="FF0000"/>
                </a:solidFill>
                <a:latin typeface="+mn-ea"/>
              </a:rPr>
              <a:t>!</a:t>
            </a:r>
          </a:p>
          <a:p>
            <a:pPr lvl="1"/>
            <a:endParaRPr lang="zh-TW" altLang="en-US" sz="3200" dirty="0">
              <a:latin typeface="+mn-ea"/>
            </a:endParaRPr>
          </a:p>
          <a:p>
            <a:pPr lvl="2"/>
            <a:endParaRPr lang="en-US" altLang="zh-TW" sz="3200" dirty="0">
              <a:latin typeface="+mn-ea"/>
            </a:endParaRPr>
          </a:p>
          <a:p>
            <a:pPr lvl="2"/>
            <a:endParaRPr lang="en-US" altLang="zh-TW" sz="3200" dirty="0" smtClean="0">
              <a:latin typeface="+mn-ea"/>
            </a:endParaRPr>
          </a:p>
          <a:p>
            <a:pPr lvl="2"/>
            <a:endParaRPr lang="en-US" altLang="zh-TW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0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29915</TotalTime>
  <Words>362</Words>
  <Application>Microsoft Office PowerPoint</Application>
  <PresentationFormat>寬螢幕</PresentationFormat>
  <Paragraphs>85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Cambria Math</vt:lpstr>
      <vt:lpstr>Consolas</vt:lpstr>
      <vt:lpstr>Times New Roman</vt:lpstr>
      <vt:lpstr>Verdana</vt:lpstr>
      <vt:lpstr>Verdana</vt:lpstr>
      <vt:lpstr>Wingdings</vt:lpstr>
      <vt:lpstr>Office 佈景主題</vt:lpstr>
      <vt:lpstr>1_Refined</vt:lpstr>
      <vt:lpstr> FHIR 醫資互通標準簡介</vt:lpstr>
      <vt:lpstr>醫資系統模組化發展的需求及挑戰</vt:lpstr>
      <vt:lpstr>PowerPoint 簡報</vt:lpstr>
      <vt:lpstr>PowerPoint 簡報</vt:lpstr>
      <vt:lpstr>系統整合等級</vt:lpstr>
      <vt:lpstr>引入FHIR 標準的好處 1  容易導入及開發</vt:lpstr>
      <vt:lpstr>引入FHIR 標準的好處 2 僅需發展前端程式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chhsiao</cp:lastModifiedBy>
  <cp:revision>454</cp:revision>
  <dcterms:created xsi:type="dcterms:W3CDTF">2019-03-04T17:24:00Z</dcterms:created>
  <dcterms:modified xsi:type="dcterms:W3CDTF">2020-07-07T19:52:37Z</dcterms:modified>
</cp:coreProperties>
</file>