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361" r:id="rId2"/>
    <p:sldId id="362" r:id="rId3"/>
    <p:sldId id="327" r:id="rId4"/>
    <p:sldId id="329" r:id="rId5"/>
    <p:sldId id="292" r:id="rId6"/>
    <p:sldId id="396" r:id="rId7"/>
    <p:sldId id="405" r:id="rId8"/>
    <p:sldId id="397" r:id="rId9"/>
    <p:sldId id="431" r:id="rId10"/>
    <p:sldId id="470" r:id="rId11"/>
    <p:sldId id="407" r:id="rId12"/>
    <p:sldId id="437" r:id="rId13"/>
    <p:sldId id="439" r:id="rId14"/>
    <p:sldId id="440" r:id="rId15"/>
    <p:sldId id="406" r:id="rId16"/>
    <p:sldId id="376" r:id="rId17"/>
    <p:sldId id="350" r:id="rId18"/>
    <p:sldId id="411" r:id="rId19"/>
    <p:sldId id="375" r:id="rId20"/>
    <p:sldId id="409" r:id="rId21"/>
    <p:sldId id="412" r:id="rId22"/>
    <p:sldId id="421" r:id="rId23"/>
    <p:sldId id="408" r:id="rId24"/>
    <p:sldId id="413" r:id="rId25"/>
    <p:sldId id="410" r:id="rId26"/>
    <p:sldId id="442" r:id="rId27"/>
    <p:sldId id="443" r:id="rId28"/>
    <p:sldId id="444" r:id="rId29"/>
    <p:sldId id="423" r:id="rId30"/>
    <p:sldId id="471" r:id="rId31"/>
    <p:sldId id="420" r:id="rId32"/>
    <p:sldId id="414" r:id="rId33"/>
    <p:sldId id="415" r:id="rId34"/>
    <p:sldId id="416" r:id="rId35"/>
    <p:sldId id="417" r:id="rId36"/>
    <p:sldId id="355" r:id="rId37"/>
    <p:sldId id="359" r:id="rId38"/>
    <p:sldId id="434" r:id="rId39"/>
    <p:sldId id="424" r:id="rId40"/>
    <p:sldId id="425" r:id="rId41"/>
    <p:sldId id="318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>
      <p:cViewPr varScale="1">
        <p:scale>
          <a:sx n="76" d="100"/>
          <a:sy n="76" d="100"/>
        </p:scale>
        <p:origin x="102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1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10398-1696-4076-B9A0-28303D00D98E}" type="datetimeFigureOut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91E82-5A89-49A0-A917-FD1F255F590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20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91E82-5A89-49A0-A917-FD1F255F590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132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DICOM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為醫學影像的傳輸協定，</a:t>
            </a:r>
            <a:endParaRPr lang="zh-TW" altLang="en-US" b="0" dirty="0">
              <a:effectLst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2013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 發布了「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DICOM Web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」，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DICOM Web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的標準 允許使用「</a:t>
            </a:r>
            <a:r>
              <a:rPr lang="zh-TW" alt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互聯網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技術」，可以使用網頁瀏覽的方式來「查詢、獲取、存儲」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DICOM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檔。</a:t>
            </a:r>
            <a:endParaRPr lang="zh-TW" altLang="en-US" b="0" dirty="0">
              <a:effectLst/>
            </a:endParaRPr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756213-C713-41E6-A45D-61DFA2741D76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75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altLang="zh-TW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Dicom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的階層式架構，整合病歷資料、將病歷結構化，</a:t>
            </a:r>
            <a:endParaRPr lang="zh-TW" altLang="en-US" b="0" dirty="0">
              <a:effectLst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同一病歷的 醫學影像 分門別類，</a:t>
            </a:r>
            <a:endParaRPr lang="zh-TW" altLang="en-US" b="0" dirty="0">
              <a:effectLst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每一個階層有 唯一的</a:t>
            </a:r>
            <a:r>
              <a:rPr lang="en-US" altLang="zh-TW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UID</a:t>
            </a:r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識別標籤，</a:t>
            </a:r>
            <a:endParaRPr lang="zh-TW" altLang="en-US" b="0" dirty="0">
              <a:effectLst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區分 科別、系列、影像，</a:t>
            </a:r>
            <a:endParaRPr lang="zh-TW" altLang="en-US" b="0" dirty="0">
              <a:effectLst/>
            </a:endParaRPr>
          </a:p>
          <a:p>
            <a:pPr rtl="0"/>
            <a:r>
              <a:rPr lang="zh-TW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使得資料存取時不會錯亂。</a:t>
            </a:r>
            <a:endParaRPr lang="zh-TW" altLang="en-US" b="0" dirty="0">
              <a:effectLst/>
            </a:endParaRPr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56213-C713-41E6-A45D-61DFA2741D76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9219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範例：</a:t>
            </a:r>
            <a:endParaRPr lang="en-US" altLang="zh-TW" dirty="0"/>
          </a:p>
          <a:p>
            <a:r>
              <a:rPr lang="en-US" altLang="zh-TW" dirty="0"/>
              <a:t>https://cylab.cnakiyuki.com:8042/dicom-web/studies/1.2.840.113854.40510681.3051635771.2690307619.199734385/series/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1E82-5A89-49A0-A917-FD1F255F590D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2347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591E82-5A89-49A0-A917-FD1F255F590D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741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6591B-D98A-48F5-A162-9AA136A235A3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056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5A722-A004-48AD-A16C-D45B32EAE045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3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A7D59-7B98-4238-ABB0-B53C7F5E7CFB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91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F50EB-A74D-487B-9D24-8098803E251B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89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834F-96D7-4E1D-A1B1-37D98C735E4E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96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7CF4-917A-45D2-81C4-6B615E11D43C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30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84E5-AE58-4DCA-A76E-A49C9BC498E9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88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943BD-91B9-475A-85CE-05219BF59C4A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213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283A-D9FC-40D0-A633-17D1C36A5A0D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71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CF22-6571-4D34-AF22-086A8C0A61EC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84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C325-5C5E-4902-87C2-7030CD861FE7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52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6F87-4558-400C-868C-3B0E7778C0E3}" type="datetime1">
              <a:rPr lang="zh-TW" altLang="en-US" smtClean="0"/>
              <a:t>2020/7/17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D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78544-917A-4F56-8732-81D7A2664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288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omstandard.org/using/dicomweb3/retrieve-wado-rs-and-wado-uri/" TargetMode="External"/><Relationship Id="rId2" Type="http://schemas.openxmlformats.org/officeDocument/2006/relationships/hyperlink" Target="http://www.dicomstandard.org/using/dicomweb3/query-qido-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comstandard.org/using/dicomweb3/capabilities/" TargetMode="External"/><Relationship Id="rId5" Type="http://schemas.openxmlformats.org/officeDocument/2006/relationships/hyperlink" Target="http://www.dicomstandard.org/dicomweb/workflow-ups-rs/" TargetMode="External"/><Relationship Id="rId4" Type="http://schemas.openxmlformats.org/officeDocument/2006/relationships/hyperlink" Target="http://www.dicomstandard.org/dicomweb/store-stow-r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service.dicom.org.tw/dicom-web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up.dicom.org.tw/dicom-web/studies?00100010=*1*" TargetMode="External"/><Relationship Id="rId2" Type="http://schemas.openxmlformats.org/officeDocument/2006/relationships/hyperlink" Target="https://startup.dicom.org.tw/dicom-web/studies/?Patient=*1*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rtup.dicom.org.tw/dicom-web/studies/1.2.840.113854.40510681.3051635771.2690307619.199734385/series/1.2.840.113854.157366663.3807002887.2751268717.1830599468/instances" TargetMode="External"/><Relationship Id="rId4" Type="http://schemas.openxmlformats.org/officeDocument/2006/relationships/hyperlink" Target="https://startup.dicom.org.tw/dicom-web/studies/1.3.6.1.4.1.5962.99.1.939772310.1977867020.1426868947350.494.0/serie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up.dicom.org.tw/dicom-web/studies?ModalitiesInStudy=MR" TargetMode="External"/><Relationship Id="rId2" Type="http://schemas.openxmlformats.org/officeDocument/2006/relationships/hyperlink" Target="https://startup.dicom.org.tw/dicom-web/studies?ModalitiesInStudy=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rtup.dicom.org.tw/dicom-web/studies?00080020=20010101-20090110" TargetMode="External"/><Relationship Id="rId4" Type="http://schemas.openxmlformats.org/officeDocument/2006/relationships/hyperlink" Target="https://startup.dicom.org.tw/dicom-web/studies?StudyDate=20010101-2009011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tup.dicom.org.tw/dicom-web/series/?0020000D=1.2.840.113854.40510681.3051635771.2690307619.199734385" TargetMode="External"/><Relationship Id="rId2" Type="http://schemas.openxmlformats.org/officeDocument/2006/relationships/hyperlink" Target="https://startup.dicom.org.tw/dicom-web/studies/1.2.840.113854.40510681.3051635771.2690307619.199734385/se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ocalhost:8042/dicom-web/studies/1.2.840.113854.40510681.3051635771.2690307619.199734385/series/1.2.840.113854.157366663.3807002887.2751268717.1830599468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reate,_read,_update_and_dele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03648" y="1753423"/>
            <a:ext cx="6617876" cy="1801141"/>
          </a:xfrm>
        </p:spPr>
        <p:txBody>
          <a:bodyPr>
            <a:normAutofit fontScale="90000"/>
          </a:bodyPr>
          <a:lstStyle/>
          <a:p>
            <a:r>
              <a:rPr lang="en-US" altLang="zh-TW" sz="4000" dirty="0" err="1"/>
              <a:t>DICOMWeb</a:t>
            </a:r>
            <a:r>
              <a:rPr lang="en-US" altLang="zh-TW" sz="4000" baseline="30000" dirty="0" err="1"/>
              <a:t>TM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標準介紹 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b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MI-TW2020-WG4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影像聯測簡介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6942" y="4077784"/>
            <a:ext cx="3141286" cy="1389437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助理教授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台北護理健康大學資訊管理系 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Picture 4" descr="Logo1">
            <a:extLst>
              <a:ext uri="{FF2B5EF4-FFF2-40B4-BE49-F238E27FC236}">
                <a16:creationId xmlns:a16="http://schemas.microsoft.com/office/drawing/2014/main" id="{430E41E8-3B1A-4D97-B6BE-DC83B5323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43" y="33383"/>
            <a:ext cx="221456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5F79301-D673-4335-B43C-AAFD74134ADA}"/>
              </a:ext>
            </a:extLst>
          </p:cNvPr>
          <p:cNvSpPr/>
          <p:nvPr/>
        </p:nvSpPr>
        <p:spPr>
          <a:xfrm>
            <a:off x="2785098" y="3472788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連中岳 博士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召集人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副標題 2">
            <a:extLst>
              <a:ext uri="{FF2B5EF4-FFF2-40B4-BE49-F238E27FC236}">
                <a16:creationId xmlns:a16="http://schemas.microsoft.com/office/drawing/2014/main" id="{B8362891-FE06-4620-A16F-7451C5B3015D}"/>
              </a:ext>
            </a:extLst>
          </p:cNvPr>
          <p:cNvSpPr txBox="1">
            <a:spLocks/>
          </p:cNvSpPr>
          <p:nvPr/>
        </p:nvSpPr>
        <p:spPr>
          <a:xfrm>
            <a:off x="4407302" y="4108258"/>
            <a:ext cx="3141286" cy="1328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秘書長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台灣醫療影像資訊標準協會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9E7359F-0BB9-4869-A8CB-E508CEA3E2C9}"/>
              </a:ext>
            </a:extLst>
          </p:cNvPr>
          <p:cNvSpPr/>
          <p:nvPr/>
        </p:nvSpPr>
        <p:spPr>
          <a:xfrm>
            <a:off x="1224377" y="5661248"/>
            <a:ext cx="63658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MISAT 2020- WG4 - </a:t>
            </a:r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影像聯測工作小組</a:t>
            </a:r>
            <a:endParaRPr lang="en-US" altLang="zh-TW" sz="28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2020.07.17</a:t>
            </a:r>
          </a:p>
        </p:txBody>
      </p:sp>
    </p:spTree>
    <p:extLst>
      <p:ext uri="{BB962C8B-B14F-4D97-AF65-F5344CB8AC3E}">
        <p14:creationId xmlns:p14="http://schemas.microsoft.com/office/powerpoint/2010/main" val="25990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EB3A4-4B77-427C-8B3D-74F1934A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DICOMWeb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RESTful API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34F55D-1974-404A-B65B-83E39827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381156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資源為導向的架構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(Resource Oriented Architecture)</a:t>
            </a:r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Addressability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可透過定址的方式存取「資源」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Statelessness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無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session,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每個交易都是獨立的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Representations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支援廣泛的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MIME Types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Application/XML, Application/JSON, Application/DICOM, Image/JPEG, Image/PNG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Links and Connectedness 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可透過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URL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存取各種資源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Ex: &lt;link href=“hastudies.html “ type =“Application/DICOM“ &gt;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Uniform Interface –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 Request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即可達到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存取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服務，每個服務都可以對應到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SQL action</a:t>
            </a:r>
            <a:endParaRPr lang="en-US" altLang="zh-TW" sz="9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itchFamily="2" charset="2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99280F-2E79-48A8-AA6E-0A762186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C2AFA62-196A-440D-A491-ACF1E9E1AC3A}"/>
              </a:ext>
            </a:extLst>
          </p:cNvPr>
          <p:cNvSpPr/>
          <p:nvPr/>
        </p:nvSpPr>
        <p:spPr>
          <a:xfrm>
            <a:off x="2339752" y="5615582"/>
            <a:ext cx="4057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{</a:t>
            </a:r>
            <a:r>
              <a:rPr lang="en-US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zh-TW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gency FB" panose="020B0503020202020204" pitchFamily="34" charset="0"/>
              </a:rPr>
              <a:t>DICOM RESTful </a:t>
            </a:r>
            <a:r>
              <a:rPr lang="en-US" altLang="zh-TW" sz="5400" b="0" cap="none" spc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}</a:t>
            </a:r>
            <a:endParaRPr lang="zh-TW" alt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54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AE54D2A-DB25-490D-A586-C2F1FF5D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 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4395A637-BEDD-4757-A452-6573028712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135140"/>
              </p:ext>
            </p:extLst>
          </p:nvPr>
        </p:nvGraphicFramePr>
        <p:xfrm>
          <a:off x="899590" y="3171190"/>
          <a:ext cx="7056785" cy="31851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03971">
                  <a:extLst>
                    <a:ext uri="{9D8B030D-6E8A-4147-A177-3AD203B41FA5}">
                      <a16:colId xmlns:a16="http://schemas.microsoft.com/office/drawing/2014/main" val="864646397"/>
                    </a:ext>
                  </a:extLst>
                </a:gridCol>
                <a:gridCol w="4218731">
                  <a:extLst>
                    <a:ext uri="{9D8B030D-6E8A-4147-A177-3AD203B41FA5}">
                      <a16:colId xmlns:a16="http://schemas.microsoft.com/office/drawing/2014/main" val="3690380446"/>
                    </a:ext>
                  </a:extLst>
                </a:gridCol>
                <a:gridCol w="1534083">
                  <a:extLst>
                    <a:ext uri="{9D8B030D-6E8A-4147-A177-3AD203B41FA5}">
                      <a16:colId xmlns:a16="http://schemas.microsoft.com/office/drawing/2014/main" val="8857748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描述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對應</a:t>
                      </a:r>
                      <a:r>
                        <a:rPr lang="en-US" alt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DICOM</a:t>
                      </a:r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7853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2"/>
                        </a:rPr>
                        <a:t>Query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查詢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Search for DICOM objects (QIDO-RS)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C-FIND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5228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Retrieve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調閱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Retrieve DICOM objects (WADO-RS)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C-MOVE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C-GET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65729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Retrieve single DICOM instances (WADO-URI)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8985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4"/>
                        </a:rPr>
                        <a:t>Store</a:t>
                      </a:r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儲存</a:t>
                      </a:r>
                      <a:r>
                        <a:rPr lang="en-US" alt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上傳</a:t>
                      </a:r>
                      <a:r>
                        <a:rPr lang="en-US" altLang="zh-TW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Store DICOM objects (STOW-RS)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C-STORE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156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5"/>
                        </a:rPr>
                        <a:t>Worklist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工作清單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Manage worklist items (UPS-RS)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C-FIND (MWL)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1800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6"/>
                        </a:rPr>
                        <a:t>Capabilities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服務檢索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Discover services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Application host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5851161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CB9FA2-A158-4007-8F3A-74EEFD34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8" name="內容版面配置區 5">
            <a:extLst>
              <a:ext uri="{FF2B5EF4-FFF2-40B4-BE49-F238E27FC236}">
                <a16:creationId xmlns:a16="http://schemas.microsoft.com/office/drawing/2014/main" id="{306B84E1-BE3D-4CE5-B555-83D1BBC5CA7A}"/>
              </a:ext>
            </a:extLst>
          </p:cNvPr>
          <p:cNvSpPr txBox="1">
            <a:spLocks/>
          </p:cNvSpPr>
          <p:nvPr/>
        </p:nvSpPr>
        <p:spPr>
          <a:xfrm>
            <a:off x="899590" y="937638"/>
            <a:ext cx="7056785" cy="21180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/>
              <a:t>分成三種服務</a:t>
            </a:r>
            <a:endParaRPr lang="en-US" altLang="zh-TW" sz="1800" dirty="0"/>
          </a:p>
          <a:p>
            <a:pPr lvl="1"/>
            <a:r>
              <a:rPr lang="en-US" altLang="zh-TW" sz="1600" b="1" dirty="0"/>
              <a:t>Studies Web Service</a:t>
            </a:r>
          </a:p>
          <a:p>
            <a:pPr lvl="2"/>
            <a:r>
              <a:rPr lang="zh-TW" altLang="en-US" sz="1400" dirty="0"/>
              <a:t>提供影像檢查</a:t>
            </a:r>
            <a:r>
              <a:rPr lang="en-US" altLang="zh-TW" sz="1400" dirty="0"/>
              <a:t>(studies)</a:t>
            </a:r>
            <a:r>
              <a:rPr lang="zh-TW" altLang="en-US" sz="1400" dirty="0"/>
              <a:t>管理與儲存服務，例如</a:t>
            </a:r>
            <a:r>
              <a:rPr lang="en-US" altLang="zh-TW" sz="1400" dirty="0"/>
              <a:t>PACS Server</a:t>
            </a:r>
          </a:p>
          <a:p>
            <a:pPr lvl="1"/>
            <a:r>
              <a:rPr lang="en-US" altLang="zh-TW" sz="1600" b="1" dirty="0"/>
              <a:t>Worklist Web Service</a:t>
            </a:r>
          </a:p>
          <a:p>
            <a:pPr lvl="2"/>
            <a:r>
              <a:rPr lang="zh-TW" altLang="en-US" sz="1400" dirty="0"/>
              <a:t>提供工作清單的管理或是連接</a:t>
            </a:r>
            <a:r>
              <a:rPr lang="en-US" altLang="zh-TW" sz="1400" dirty="0"/>
              <a:t>DICOM Modality Worklist</a:t>
            </a:r>
            <a:r>
              <a:rPr lang="zh-TW" altLang="en-US" sz="1400" dirty="0"/>
              <a:t>主機</a:t>
            </a:r>
            <a:endParaRPr lang="en-US" altLang="zh-TW" sz="1400" dirty="0"/>
          </a:p>
          <a:p>
            <a:pPr lvl="1"/>
            <a:r>
              <a:rPr lang="en-US" altLang="zh-TW" sz="1600" b="1" dirty="0"/>
              <a:t>Non-Patient Instance Web Service </a:t>
            </a:r>
          </a:p>
          <a:p>
            <a:pPr lvl="2"/>
            <a:r>
              <a:rPr lang="zh-TW" altLang="en-US" sz="1400" dirty="0"/>
              <a:t>提供與病患無關的服務，例如：</a:t>
            </a:r>
            <a:r>
              <a:rPr lang="en-US" altLang="zh-TW" sz="1400" dirty="0"/>
              <a:t>Lookup table, Color Palettes</a:t>
            </a:r>
            <a:r>
              <a:rPr lang="zh-TW" altLang="en-US" sz="1400" dirty="0"/>
              <a:t>等　　</a:t>
            </a:r>
          </a:p>
        </p:txBody>
      </p:sp>
    </p:spTree>
    <p:extLst>
      <p:ext uri="{BB962C8B-B14F-4D97-AF65-F5344CB8AC3E}">
        <p14:creationId xmlns:p14="http://schemas.microsoft.com/office/powerpoint/2010/main" val="492051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FB8641FF-4616-49FD-BB6F-EAF31FD11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7638"/>
            <a:ext cx="6696744" cy="391252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6E1C00A-5224-418A-94BD-2B2AC494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 altLang="zh-TW" dirty="0"/>
              <a:t>STOW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C17C8D-9ECF-44D3-9D02-9D2D0DD1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BC5F2AE-571C-4130-9BA0-CA3F7B3A4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15809"/>
              </p:ext>
            </p:extLst>
          </p:nvPr>
        </p:nvGraphicFramePr>
        <p:xfrm>
          <a:off x="2267744" y="5157192"/>
          <a:ext cx="4762872" cy="109728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49659295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08887271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636880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/>
                        <a:t>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959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{s}/studies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 instances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58079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{s}/studies/{study}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Store instances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410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8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582D1-79F2-4061-8207-6462EE1DA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701"/>
            <a:ext cx="2448272" cy="864096"/>
          </a:xfrm>
        </p:spPr>
        <p:txBody>
          <a:bodyPr/>
          <a:lstStyle/>
          <a:p>
            <a:r>
              <a:rPr lang="en-US" altLang="zh-TW" dirty="0"/>
              <a:t>Worklist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F4E436C9-7BDF-48E3-A9A2-7CD844F60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0"/>
            <a:ext cx="6298938" cy="350587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E0CA290-FA72-4D6A-8D44-46B295A88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CA388B98-1ABC-4A35-877E-8A2661813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64092"/>
              </p:ext>
            </p:extLst>
          </p:nvPr>
        </p:nvGraphicFramePr>
        <p:xfrm>
          <a:off x="226966" y="3308301"/>
          <a:ext cx="7765224" cy="341317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99894">
                  <a:extLst>
                    <a:ext uri="{9D8B030D-6E8A-4147-A177-3AD203B41FA5}">
                      <a16:colId xmlns:a16="http://schemas.microsoft.com/office/drawing/2014/main" val="4120128168"/>
                    </a:ext>
                  </a:extLst>
                </a:gridCol>
                <a:gridCol w="4838762">
                  <a:extLst>
                    <a:ext uri="{9D8B030D-6E8A-4147-A177-3AD203B41FA5}">
                      <a16:colId xmlns:a16="http://schemas.microsoft.com/office/drawing/2014/main" val="457737249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val="1219687338"/>
                    </a:ext>
                  </a:extLst>
                </a:gridCol>
              </a:tblGrid>
              <a:tr h="25144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Path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4004135827"/>
                  </a:ext>
                </a:extLst>
              </a:tr>
              <a:tr h="345843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{s}/workitems{?AffectedSOPInstanceUID}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a work item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3189741413"/>
                  </a:ext>
                </a:extLst>
              </a:tr>
              <a:tr h="265859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{s}/workitems/{instance}{?transaction}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 a work item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2377999140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{s}/workitems{?query*}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Search for work items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1400761287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{s}/workitems/{instance}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Retrieve a work item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336585025"/>
                  </a:ext>
                </a:extLst>
              </a:tr>
              <a:tr h="281507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{s}/workitems/{instance}/state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 work item state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1684257054"/>
                  </a:ext>
                </a:extLst>
              </a:tr>
              <a:tr h="19779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{s}/workitems/{instance}/cancelrequest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Cancel work item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1026109767"/>
                  </a:ext>
                </a:extLst>
              </a:tr>
              <a:tr h="26182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workitems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/{instance}/subscribers/{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AETitle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}{?</a:t>
                      </a:r>
                      <a:r>
                        <a:rPr 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deletionlock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subscription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61095913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{s}/workitems/1.2.840.10008.5.1.4.34.5/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Suspend subscription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222833985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DELETE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{s}/workitems/{instance}/subscribers/{AETitle}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Delete subscription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3174298472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GET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{s}/subscribers/{AETitle}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 subscription channel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3998265030"/>
                  </a:ext>
                </a:extLst>
              </a:tr>
              <a:tr h="251442">
                <a:tc>
                  <a:txBody>
                    <a:bodyPr/>
                    <a:lstStyle/>
                    <a:p>
                      <a:r>
                        <a:rPr lang="en-US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2861" marR="62861" marT="31430" marB="31430"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Send event report</a:t>
                      </a:r>
                    </a:p>
                  </a:txBody>
                  <a:tcPr marL="62861" marR="62861" marT="31430" marB="31430" anchor="ctr"/>
                </a:tc>
                <a:extLst>
                  <a:ext uri="{0D108BD9-81ED-4DB2-BD59-A6C34878D82A}">
                    <a16:rowId xmlns:a16="http://schemas.microsoft.com/office/drawing/2014/main" val="3805880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45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3736FA-B9BA-46F0-AC18-5E38C709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Capabilities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B2C422A7-94A8-4474-ACB7-0D2C6BB62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6" y="1417639"/>
            <a:ext cx="8873287" cy="4938712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22CC459-2A41-48F3-8DEA-8969F19D9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912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1475611D-2D28-4D77-9475-8271DFC59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DICOMweb</a:t>
            </a:r>
            <a:r>
              <a:rPr lang="en-US" altLang="zh-TW" dirty="0"/>
              <a:t> Query/Retrieve</a:t>
            </a:r>
            <a:endParaRPr lang="zh-TW" altLang="en-US" dirty="0"/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F7ED94FB-913F-43E6-8629-DDE5E68533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DICOM Data Object Access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F132B7-DEB2-4404-8FD7-B4EB711F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017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Q/R–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資訊模型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147248" cy="3240361"/>
          </a:xfrm>
        </p:spPr>
        <p:txBody>
          <a:bodyPr>
            <a:noAutofit/>
          </a:bodyPr>
          <a:lstStyle/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定義三種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Q/R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的資訊模型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(information models)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，亦提供不同的查詢的用途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病患層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(Patient Root) : 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階層式查詢架構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Patient – Study – Series – Image</a:t>
            </a:r>
          </a:p>
          <a:p>
            <a:pPr lvl="1"/>
            <a:r>
              <a:rPr lang="zh-TW" altLang="en-US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檢查層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(Study Root): 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隱藏病患層，即所有病患資訊都視為該檢查的資訊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病患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檢查層</a:t>
            </a:r>
            <a:r>
              <a:rPr lang="en-US" altLang="zh-TW" sz="1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(Patient / Study Only) *:</a:t>
            </a:r>
          </a:p>
          <a:p>
            <a:pPr lvl="2"/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隱藏系列層與影像層，一次回傳病人全部的檢查影像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並無規定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SCU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SCP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一定要支援哪些模型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大部分系統都支援檢查層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(Study Root) Q/R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模型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病患層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Q/R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模型不常支援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病患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檢查層極少被應用（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DICOM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已經廢除了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*</a:t>
            </a:r>
            <a:endPara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111" y="4293096"/>
            <a:ext cx="8565426" cy="198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475656" y="6379419"/>
            <a:ext cx="4154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http://www.dicomlibrary.com/dicom/sop/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545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标题 1">
            <a:extLst>
              <a:ext uri="{FF2B5EF4-FFF2-40B4-BE49-F238E27FC236}">
                <a16:creationId xmlns:a16="http://schemas.microsoft.com/office/drawing/2014/main" id="{178967F2-0AF7-49E4-B485-32E20CA54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2" y="1046560"/>
            <a:ext cx="726172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imes New Roman" panose="02020603050405020304" pitchFamily="18" charset="0"/>
              </a:defRPr>
            </a:lvl1pPr>
            <a:lvl2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2pPr>
            <a:lvl3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3pPr>
            <a:lvl4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4pPr>
            <a:lvl5pPr marL="9144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5pPr>
            <a:lvl6pPr marL="13716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6pPr>
            <a:lvl7pPr marL="18288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7pPr>
            <a:lvl8pPr marL="22860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8pPr>
            <a:lvl9pPr marL="2743200" indent="-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</a:t>
            </a:r>
            <a:r>
              <a:rPr lang="zh-TW" altLang="en-US" sz="3300" b="1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階層式架構檢索模型</a:t>
            </a:r>
            <a:endParaRPr lang="zh-CN" altLang="zh-TW" sz="3300" b="1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716ACE-D6F7-4DA6-AA04-195E24555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BECA-6DCF-4B17-99F7-BB39D8CDFC84}" type="slidenum">
              <a:rPr lang="zh-CN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>
                <a:defRPr/>
              </a:pPr>
              <a:t>17</a:t>
            </a:fld>
            <a:endParaRPr lang="zh-CN" altLang="en-US" sz="135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0" name="Picture 2" descr="Patient ;&#10;1&#10;Study 1&#10;1Study x&#10;Each patient has x studies , which has y series,&#10;Instance 1&#10;Instance z&#10;Series 1&#10;Series y&#10;whic...">
            <a:extLst>
              <a:ext uri="{FF2B5EF4-FFF2-40B4-BE49-F238E27FC236}">
                <a16:creationId xmlns:a16="http://schemas.microsoft.com/office/drawing/2014/main" id="{AF40E06E-F8D3-4FF8-9D61-5332E9736A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9" t="22994" r="14746" b="20718"/>
          <a:stretch/>
        </p:blipFill>
        <p:spPr bwMode="auto">
          <a:xfrm>
            <a:off x="540544" y="2037756"/>
            <a:ext cx="7814624" cy="220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下 3">
            <a:extLst>
              <a:ext uri="{FF2B5EF4-FFF2-40B4-BE49-F238E27FC236}">
                <a16:creationId xmlns:a16="http://schemas.microsoft.com/office/drawing/2014/main" id="{01FAAE31-3462-4723-BB93-5AC039965637}"/>
              </a:ext>
            </a:extLst>
          </p:cNvPr>
          <p:cNvSpPr/>
          <p:nvPr/>
        </p:nvSpPr>
        <p:spPr bwMode="auto">
          <a:xfrm>
            <a:off x="5391942" y="3801463"/>
            <a:ext cx="385763" cy="595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9C0BF573-5813-4BAF-8134-8444691A775A}"/>
              </a:ext>
            </a:extLst>
          </p:cNvPr>
          <p:cNvSpPr txBox="1"/>
          <p:nvPr/>
        </p:nvSpPr>
        <p:spPr>
          <a:xfrm>
            <a:off x="6715686" y="4246202"/>
            <a:ext cx="205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Instance UID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影像尺寸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造影方式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……DICOM Tag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A283028E-46A2-419B-AA4C-32014CF2B000}"/>
              </a:ext>
            </a:extLst>
          </p:cNvPr>
          <p:cNvSpPr/>
          <p:nvPr/>
        </p:nvSpPr>
        <p:spPr bwMode="auto">
          <a:xfrm>
            <a:off x="3108436" y="4237880"/>
            <a:ext cx="385763" cy="595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7" name="箭號: 向下 26">
            <a:extLst>
              <a:ext uri="{FF2B5EF4-FFF2-40B4-BE49-F238E27FC236}">
                <a16:creationId xmlns:a16="http://schemas.microsoft.com/office/drawing/2014/main" id="{21AAFE8F-8BC0-4CEF-BCE3-D998E77B663C}"/>
              </a:ext>
            </a:extLst>
          </p:cNvPr>
          <p:cNvSpPr/>
          <p:nvPr/>
        </p:nvSpPr>
        <p:spPr bwMode="auto">
          <a:xfrm>
            <a:off x="7482567" y="3801463"/>
            <a:ext cx="385763" cy="595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B993A915-77A0-422A-AD48-8090FCEB3022}"/>
              </a:ext>
            </a:extLst>
          </p:cNvPr>
          <p:cNvSpPr txBox="1"/>
          <p:nvPr/>
        </p:nvSpPr>
        <p:spPr>
          <a:xfrm>
            <a:off x="4483895" y="4237880"/>
            <a:ext cx="205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Series UID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檢查部位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儀器類別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……DICOM Tag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E12600A3-F41E-4835-B34D-0D41015B787E}"/>
              </a:ext>
            </a:extLst>
          </p:cNvPr>
          <p:cNvSpPr txBox="1"/>
          <p:nvPr/>
        </p:nvSpPr>
        <p:spPr>
          <a:xfrm>
            <a:off x="2252104" y="4634196"/>
            <a:ext cx="205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 UID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檢查日期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申請序號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……DICOM Tag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B1A254A-A316-437A-BB16-B2151DAEB590}"/>
              </a:ext>
            </a:extLst>
          </p:cNvPr>
          <p:cNvSpPr/>
          <p:nvPr/>
        </p:nvSpPr>
        <p:spPr>
          <a:xfrm>
            <a:off x="2596757" y="1676030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層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309029-290E-4655-AA69-E2CDA07C4C31}"/>
              </a:ext>
            </a:extLst>
          </p:cNvPr>
          <p:cNvSpPr/>
          <p:nvPr/>
        </p:nvSpPr>
        <p:spPr>
          <a:xfrm>
            <a:off x="4861028" y="1676030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Series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層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32F3ABA-2369-48CA-A9F2-5952A5ED0791}"/>
              </a:ext>
            </a:extLst>
          </p:cNvPr>
          <p:cNvSpPr/>
          <p:nvPr/>
        </p:nvSpPr>
        <p:spPr>
          <a:xfrm>
            <a:off x="6776259" y="1676030"/>
            <a:ext cx="1306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Instance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層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7E6CF0C5-41B2-4AA8-99AF-A60302DE54A3}"/>
              </a:ext>
            </a:extLst>
          </p:cNvPr>
          <p:cNvSpPr/>
          <p:nvPr/>
        </p:nvSpPr>
        <p:spPr bwMode="auto">
          <a:xfrm>
            <a:off x="1109662" y="2636912"/>
            <a:ext cx="385763" cy="17603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z="135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AC720AB-22D6-496B-900D-A52A3D6F2ACF}"/>
              </a:ext>
            </a:extLst>
          </p:cNvPr>
          <p:cNvSpPr txBox="1"/>
          <p:nvPr/>
        </p:nvSpPr>
        <p:spPr>
          <a:xfrm>
            <a:off x="208433" y="4397308"/>
            <a:ext cx="205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Patient ID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病歷號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病患姓名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……DICOM Tag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E72B93-7496-478C-A0A5-674E182F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61568A93-01BD-49A2-BD75-321F9290A4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8229600" cy="439923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0A696B1-2B33-48A6-ADD6-22CD6155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E0BF867-8DEF-425C-9811-B01004A8CB91}"/>
              </a:ext>
            </a:extLst>
          </p:cNvPr>
          <p:cNvSpPr/>
          <p:nvPr/>
        </p:nvSpPr>
        <p:spPr>
          <a:xfrm>
            <a:off x="1592796" y="6323373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https://www.dicomstandard.org/dicomweb/query-qido-rs/</a:t>
            </a:r>
          </a:p>
        </p:txBody>
      </p:sp>
    </p:spTree>
    <p:extLst>
      <p:ext uri="{BB962C8B-B14F-4D97-AF65-F5344CB8AC3E}">
        <p14:creationId xmlns:p14="http://schemas.microsoft.com/office/powerpoint/2010/main" val="235944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3600" dirty="0"/>
              <a:t>QIDO-RS</a:t>
            </a:r>
            <a:r>
              <a:rPr lang="zh-TW" altLang="en-US" sz="3600" dirty="0"/>
              <a:t> </a:t>
            </a:r>
            <a:r>
              <a:rPr lang="en-US" altLang="zh-TW" sz="3600" dirty="0"/>
              <a:t>–</a:t>
            </a:r>
            <a:r>
              <a:rPr lang="zh-TW" altLang="en-US" sz="3600" dirty="0"/>
              <a:t> </a:t>
            </a:r>
            <a:r>
              <a:rPr lang="en-US" altLang="zh-TW" sz="3600" dirty="0"/>
              <a:t>Request/Response</a:t>
            </a:r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72373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支援三種查詢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SearchForStudies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對應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Study Level Query</a:t>
            </a: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SearchForSeries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對應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Series Level Query</a:t>
            </a:r>
          </a:p>
          <a:p>
            <a:pPr lvl="1"/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SearchForInstances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–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對應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Instance Level Query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Method: GET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Headers 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查詢結果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JSON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application/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dicom+json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XML: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multipart/related; type="application/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dicom+xml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</a:p>
          <a:p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查詢參數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Tag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數值或是欄位名稱作為查詢參數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可支援多種查詢方式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Fuzzymatching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模糊比對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Limit (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查詢筆數上限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類似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SQL: Select TOP 500)</a:t>
            </a:r>
          </a:p>
          <a:p>
            <a:pPr lvl="2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offset(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可略過查詢前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筆資料，可用於多分頁查詢設計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05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主題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099594"/>
          </a:xfrm>
        </p:spPr>
        <p:txBody>
          <a:bodyPr>
            <a:noAutofit/>
          </a:bodyPr>
          <a:lstStyle/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RESTful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概念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 Query/Retrieve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QIDO/WADO/STOW/Worklist/Capabilities</a:t>
            </a: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IHE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之應用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WG4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聯測項目介紹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369-D974-4A17-8D89-A49604AB92BE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44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 </a:t>
            </a:r>
            <a:r>
              <a:rPr lang="en-US" altLang="zh-TW" sz="3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RESFful</a:t>
            </a:r>
            <a:r>
              <a:rPr lang="zh-TW" altLang="en-US" sz="3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設計樣式</a:t>
            </a:r>
            <a:endParaRPr lang="zh-TW" altLang="en-US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49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 err="1"/>
              <a:t>SearchForStudies</a:t>
            </a:r>
            <a:r>
              <a:rPr lang="en-US" altLang="zh-TW" dirty="0"/>
              <a:t>  (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指派資源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ID)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指派資源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/>
              <a:t>{+SERVICE}/studies{?query*,</a:t>
            </a:r>
            <a:r>
              <a:rPr lang="en-US" altLang="zh-TW" dirty="0" err="1"/>
              <a:t>fuzzymatching,limit,offset</a:t>
            </a:r>
            <a:r>
              <a:rPr lang="en-US" altLang="zh-TW" dirty="0"/>
              <a:t>}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SearchForSeries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指派資源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{+SERVICE}/studies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/{</a:t>
            </a:r>
            <a:r>
              <a:rPr lang="en-US" altLang="zh-TW" dirty="0" err="1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StudyInstanceUID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}/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series{?query*,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fuzzymatching,limit,offset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放在參數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US" altLang="zh-TW" dirty="0"/>
              <a:t>{+SERVICE}/series{?query*,</a:t>
            </a:r>
            <a:r>
              <a:rPr lang="en-US" altLang="zh-TW" dirty="0" err="1"/>
              <a:t>fuzzymatching,limit,offset</a:t>
            </a:r>
            <a:r>
              <a:rPr lang="en-US" altLang="zh-TW" dirty="0"/>
              <a:t>, </a:t>
            </a:r>
            <a:r>
              <a:rPr lang="en-US" altLang="zh-TW" dirty="0" err="1">
                <a:highlight>
                  <a:srgbClr val="FFFF00"/>
                </a:highlight>
              </a:rPr>
              <a:t>StudyInstanceUID</a:t>
            </a:r>
            <a:r>
              <a:rPr lang="en-US" altLang="zh-TW" dirty="0">
                <a:highlight>
                  <a:srgbClr val="FFFF00"/>
                </a:highlight>
              </a:rPr>
              <a:t>=xxx</a:t>
            </a:r>
            <a:r>
              <a:rPr lang="en-US" altLang="zh-TW" dirty="0"/>
              <a:t>}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err="1"/>
              <a:t>SearchForInstances</a:t>
            </a:r>
            <a:endParaRPr lang="en-US" altLang="zh-TW" dirty="0"/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指派資源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{+SERVICE}/studies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/{</a:t>
            </a:r>
            <a:r>
              <a:rPr lang="en-US" altLang="zh-TW" dirty="0" err="1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StudyInstanceUID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}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/series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/{</a:t>
            </a:r>
            <a:r>
              <a:rPr lang="en-US" altLang="zh-TW" dirty="0" err="1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SeriesInstanceUID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}/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instances{?query*,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fuzzymatching,limit,offset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}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放在參數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lvl="2"/>
            <a:r>
              <a:rPr lang="en-US" altLang="zh-TW" dirty="0"/>
              <a:t>{+SERVICE}/studies</a:t>
            </a:r>
            <a:r>
              <a:rPr lang="en-US" altLang="zh-TW" dirty="0">
                <a:solidFill>
                  <a:srgbClr val="FF0000"/>
                </a:solidFill>
              </a:rPr>
              <a:t>/{</a:t>
            </a:r>
            <a:r>
              <a:rPr lang="en-US" altLang="zh-TW" dirty="0" err="1">
                <a:solidFill>
                  <a:srgbClr val="FF0000"/>
                </a:solidFill>
              </a:rPr>
              <a:t>StudyInstanceUID</a:t>
            </a:r>
            <a:r>
              <a:rPr lang="en-US" altLang="zh-TW" dirty="0">
                <a:solidFill>
                  <a:srgbClr val="FF0000"/>
                </a:solidFill>
              </a:rPr>
              <a:t>}</a:t>
            </a:r>
            <a:r>
              <a:rPr lang="en-US" altLang="zh-TW" dirty="0"/>
              <a:t>/instances{?query*,</a:t>
            </a:r>
            <a:r>
              <a:rPr lang="en-US" altLang="zh-TW" dirty="0" err="1"/>
              <a:t>fuzzymatching,limit,offset</a:t>
            </a:r>
            <a:r>
              <a:rPr lang="en-US" altLang="zh-TW" dirty="0"/>
              <a:t>, </a:t>
            </a:r>
            <a:r>
              <a:rPr lang="en-US" altLang="zh-TW" dirty="0" err="1">
                <a:highlight>
                  <a:srgbClr val="FFFF00"/>
                </a:highlight>
              </a:rPr>
              <a:t>SeriesInstanceUID</a:t>
            </a:r>
            <a:r>
              <a:rPr lang="en-US" altLang="zh-TW" dirty="0">
                <a:highlight>
                  <a:srgbClr val="FFFF00"/>
                </a:highlight>
              </a:rPr>
              <a:t>=</a:t>
            </a:r>
            <a:r>
              <a:rPr lang="en-US" altLang="zh-TW" dirty="0" err="1">
                <a:highlight>
                  <a:srgbClr val="FFFF00"/>
                </a:highlight>
              </a:rPr>
              <a:t>zzz</a:t>
            </a:r>
            <a:r>
              <a:rPr lang="en-US" altLang="zh-TW" dirty="0"/>
              <a:t>}</a:t>
            </a:r>
          </a:p>
          <a:p>
            <a:pPr lvl="2"/>
            <a:r>
              <a:rPr lang="en-US" altLang="zh-TW" dirty="0"/>
              <a:t>{+SERVICE}/series{?query*,</a:t>
            </a:r>
            <a:r>
              <a:rPr lang="en-US" altLang="zh-TW" dirty="0" err="1"/>
              <a:t>fuzzymatching,limit,offset</a:t>
            </a:r>
            <a:r>
              <a:rPr lang="en-US" altLang="zh-TW" dirty="0"/>
              <a:t>, </a:t>
            </a:r>
            <a:r>
              <a:rPr lang="en-US" altLang="zh-TW" dirty="0" err="1">
                <a:highlight>
                  <a:srgbClr val="FFFF00"/>
                </a:highlight>
              </a:rPr>
              <a:t>StudyInstanceUID</a:t>
            </a:r>
            <a:r>
              <a:rPr lang="en-US" altLang="zh-TW" dirty="0">
                <a:highlight>
                  <a:srgbClr val="FFFF00"/>
                </a:highlight>
              </a:rPr>
              <a:t>=</a:t>
            </a:r>
            <a:r>
              <a:rPr lang="en-US" altLang="zh-TW" dirty="0" err="1">
                <a:highlight>
                  <a:srgbClr val="FFFF00"/>
                </a:highlight>
              </a:rPr>
              <a:t>xxx&amp;SeriesInstanceUID</a:t>
            </a:r>
            <a:r>
              <a:rPr lang="en-US" altLang="zh-TW" dirty="0">
                <a:highlight>
                  <a:srgbClr val="FFFF00"/>
                </a:highlight>
              </a:rPr>
              <a:t>=</a:t>
            </a:r>
            <a:r>
              <a:rPr lang="en-US" altLang="zh-TW" dirty="0" err="1">
                <a:highlight>
                  <a:srgbClr val="FFFF00"/>
                </a:highlight>
              </a:rPr>
              <a:t>zzz</a:t>
            </a:r>
            <a:r>
              <a:rPr lang="en-US" altLang="zh-TW" dirty="0"/>
              <a:t>}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{+SERVICE}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base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https://cylab.dicom.org.tw/dicom-web/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157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3FD47E-648B-4899-B287-7DF36CE6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651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Methods</a:t>
            </a:r>
            <a:endParaRPr lang="zh-TW" altLang="en-US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53CE4B2-1590-459D-AC46-28D5E7771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072128"/>
              </p:ext>
            </p:extLst>
          </p:nvPr>
        </p:nvGraphicFramePr>
        <p:xfrm>
          <a:off x="579182" y="1078658"/>
          <a:ext cx="7977061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58">
                  <a:extLst>
                    <a:ext uri="{9D8B030D-6E8A-4147-A177-3AD203B41FA5}">
                      <a16:colId xmlns:a16="http://schemas.microsoft.com/office/drawing/2014/main" val="2232503089"/>
                    </a:ext>
                  </a:extLst>
                </a:gridCol>
                <a:gridCol w="4557903">
                  <a:extLst>
                    <a:ext uri="{9D8B030D-6E8A-4147-A177-3AD203B41FA5}">
                      <a16:colId xmlns:a16="http://schemas.microsoft.com/office/drawing/2014/main" val="132233629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61113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動作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路徑規則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描述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429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{s}/studies?…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查詢影像檢查</a:t>
                      </a:r>
                      <a:r>
                        <a:rPr lang="en-US" altLang="zh-TW" dirty="0"/>
                        <a:t>(Study)</a:t>
                      </a:r>
                      <a:r>
                        <a:rPr lang="zh-TW" altLang="en-US" dirty="0"/>
                        <a:t>中的所有影像資訊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83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{s}/studies/{study}/series?…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查詢在一個檢查中的系列</a:t>
                      </a:r>
                      <a:r>
                        <a:rPr lang="en-US" altLang="zh-TW" dirty="0"/>
                        <a:t>(series)</a:t>
                      </a:r>
                      <a:r>
                        <a:rPr lang="zh-TW" altLang="en-US" dirty="0"/>
                        <a:t>中的所有影像資訊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215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{s}/studies/{study}/series/{series}/instances?…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查詢在一個系列中的所有影像資訊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0455027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51ECC0-5F0D-4CCF-81F0-5EE665DE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21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465A7643-541B-43ED-AF48-FB733B1C1B6C}"/>
              </a:ext>
            </a:extLst>
          </p:cNvPr>
          <p:cNvSpPr txBox="1">
            <a:spLocks/>
          </p:cNvSpPr>
          <p:nvPr/>
        </p:nvSpPr>
        <p:spPr>
          <a:xfrm>
            <a:off x="579182" y="3135228"/>
            <a:ext cx="8229600" cy="883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Query Parameters</a:t>
            </a:r>
          </a:p>
        </p:txBody>
      </p:sp>
      <p:graphicFrame>
        <p:nvGraphicFramePr>
          <p:cNvPr id="7" name="內容版面配置區 4">
            <a:extLst>
              <a:ext uri="{FF2B5EF4-FFF2-40B4-BE49-F238E27FC236}">
                <a16:creationId xmlns:a16="http://schemas.microsoft.com/office/drawing/2014/main" id="{CD93F16C-478E-4441-8682-6A776B837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73861"/>
              </p:ext>
            </p:extLst>
          </p:nvPr>
        </p:nvGraphicFramePr>
        <p:xfrm>
          <a:off x="335218" y="3940264"/>
          <a:ext cx="8473563" cy="240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383">
                  <a:extLst>
                    <a:ext uri="{9D8B030D-6E8A-4147-A177-3AD203B41FA5}">
                      <a16:colId xmlns:a16="http://schemas.microsoft.com/office/drawing/2014/main" val="2232503089"/>
                    </a:ext>
                  </a:extLst>
                </a:gridCol>
                <a:gridCol w="1502255">
                  <a:extLst>
                    <a:ext uri="{9D8B030D-6E8A-4147-A177-3AD203B41FA5}">
                      <a16:colId xmlns:a16="http://schemas.microsoft.com/office/drawing/2014/main" val="1322336292"/>
                    </a:ext>
                  </a:extLst>
                </a:gridCol>
                <a:gridCol w="5532925">
                  <a:extLst>
                    <a:ext uri="{9D8B030D-6E8A-4147-A177-3AD203B41FA5}">
                      <a16:colId xmlns:a16="http://schemas.microsoft.com/office/drawing/2014/main" val="3861113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Key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Value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Description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4291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{attributeID}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{value}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查詢符合輸入條件的結果</a:t>
                      </a:r>
                      <a:endParaRPr 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683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includefield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{attribute} | all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結果回傳包含指定的欄位</a:t>
                      </a:r>
                      <a:endParaRPr 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9215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fuzzymatching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true | false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是否啟用模糊比對</a:t>
                      </a:r>
                      <a:endParaRPr 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0455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limit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{n}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回傳最多 </a:t>
                      </a:r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zh-TW" alt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筆結果</a:t>
                      </a:r>
                      <a:r>
                        <a:rPr lang="en-US" altLang="zh-TW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筆數上限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, e.g., SQL: </a:t>
                      </a:r>
                      <a:r>
                        <a:rPr lang="en-US" altLang="zh-TW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Select TOP 500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215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offset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{n}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Skip {n} results 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可略過查詢前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筆資料，可用於多分頁查詢設計</a:t>
                      </a:r>
                      <a:r>
                        <a:rPr lang="en-US" altLang="zh-TW" sz="18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en-US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4135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01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F6558D-EE78-45B8-820A-1F42C9313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80" y="116632"/>
            <a:ext cx="5142934" cy="564395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不同階層的查詢條件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58462BC2-44FB-4366-993D-88DA79D59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8144" y="480515"/>
            <a:ext cx="2734213" cy="466521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內容版面配置區 13">
            <a:extLst>
              <a:ext uri="{FF2B5EF4-FFF2-40B4-BE49-F238E27FC236}">
                <a16:creationId xmlns:a16="http://schemas.microsoft.com/office/drawing/2014/main" id="{FEA9E688-F963-4B54-AF38-B313B4FD71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95854648"/>
              </p:ext>
            </p:extLst>
          </p:nvPr>
        </p:nvGraphicFramePr>
        <p:xfrm>
          <a:off x="302737" y="1589326"/>
          <a:ext cx="3317392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23">
                  <a:extLst>
                    <a:ext uri="{9D8B030D-6E8A-4147-A177-3AD203B41FA5}">
                      <a16:colId xmlns:a16="http://schemas.microsoft.com/office/drawing/2014/main" val="1560858569"/>
                    </a:ext>
                  </a:extLst>
                </a:gridCol>
                <a:gridCol w="1208369">
                  <a:extLst>
                    <a:ext uri="{9D8B030D-6E8A-4147-A177-3AD203B41FA5}">
                      <a16:colId xmlns:a16="http://schemas.microsoft.com/office/drawing/2014/main" val="3009145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K</a:t>
                      </a:r>
                      <a:r>
                        <a:rPr lang="en-US" sz="1800" dirty="0"/>
                        <a:t>ey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2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StudyDate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00080020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7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StudyTime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00080030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8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AccessionNumber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00080050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88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ModalitiesInStudy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00080061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42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Referring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sz="1800" dirty="0"/>
                        <a:t>Physician</a:t>
                      </a:r>
                      <a:r>
                        <a:rPr lang="zh-TW" altLang="en-US" sz="1800" dirty="0"/>
                        <a:t> </a:t>
                      </a:r>
                      <a:r>
                        <a:rPr lang="en-US" sz="18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00080090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4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PatientName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0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PatientID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00100020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1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StudyInstanceUID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0020000D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StudyID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/>
                        <a:t>00200010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81968"/>
                  </a:ext>
                </a:extLst>
              </a:tr>
            </a:tbl>
          </a:graphicData>
        </a:graphic>
      </p:graphicFrame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7228FC8-5BF7-4CE4-8A4E-88917CA6D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353310" y="4546238"/>
            <a:ext cx="2735287" cy="639762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內容版面配置區 15">
            <a:extLst>
              <a:ext uri="{FF2B5EF4-FFF2-40B4-BE49-F238E27FC236}">
                <a16:creationId xmlns:a16="http://schemas.microsoft.com/office/drawing/2014/main" id="{376D75C1-FAFA-445B-92AB-6C107D908CB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77386521"/>
              </p:ext>
            </p:extLst>
          </p:nvPr>
        </p:nvGraphicFramePr>
        <p:xfrm>
          <a:off x="4737403" y="5186000"/>
          <a:ext cx="3146965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79334">
                  <a:extLst>
                    <a:ext uri="{9D8B030D-6E8A-4147-A177-3AD203B41FA5}">
                      <a16:colId xmlns:a16="http://schemas.microsoft.com/office/drawing/2014/main" val="416000044"/>
                    </a:ext>
                  </a:extLst>
                </a:gridCol>
                <a:gridCol w="1367631">
                  <a:extLst>
                    <a:ext uri="{9D8B030D-6E8A-4147-A177-3AD203B41FA5}">
                      <a16:colId xmlns:a16="http://schemas.microsoft.com/office/drawing/2014/main" val="3417440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121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SOPClassUID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00080016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095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SOPInstanceUID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00080018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9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InstanceNumber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00200013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992421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4891760-42AE-4CB3-9D5C-F2FE9DE4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fld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版面配置區 6">
            <a:extLst>
              <a:ext uri="{FF2B5EF4-FFF2-40B4-BE49-F238E27FC236}">
                <a16:creationId xmlns:a16="http://schemas.microsoft.com/office/drawing/2014/main" id="{71805CE3-3CF9-4E49-B68B-A4319546F7DA}"/>
              </a:ext>
            </a:extLst>
          </p:cNvPr>
          <p:cNvSpPr txBox="1">
            <a:spLocks/>
          </p:cNvSpPr>
          <p:nvPr/>
        </p:nvSpPr>
        <p:spPr>
          <a:xfrm>
            <a:off x="1385040" y="1075585"/>
            <a:ext cx="2734213" cy="4622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內容版面配置區 7">
            <a:extLst>
              <a:ext uri="{FF2B5EF4-FFF2-40B4-BE49-F238E27FC236}">
                <a16:creationId xmlns:a16="http://schemas.microsoft.com/office/drawing/2014/main" id="{58CD41B2-44DD-4DB8-A283-F4909E149B16}"/>
              </a:ext>
            </a:extLst>
          </p:cNvPr>
          <p:cNvSpPr txBox="1">
            <a:spLocks/>
          </p:cNvSpPr>
          <p:nvPr/>
        </p:nvSpPr>
        <p:spPr>
          <a:xfrm>
            <a:off x="2985733" y="2214999"/>
            <a:ext cx="2734213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內容版面配置區 13">
            <a:extLst>
              <a:ext uri="{FF2B5EF4-FFF2-40B4-BE49-F238E27FC236}">
                <a16:creationId xmlns:a16="http://schemas.microsoft.com/office/drawing/2014/main" id="{533B9854-3438-4B76-9C4D-C209800F59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145641"/>
              </p:ext>
            </p:extLst>
          </p:nvPr>
        </p:nvGraphicFramePr>
        <p:xfrm>
          <a:off x="4222781" y="974527"/>
          <a:ext cx="4660837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8469">
                  <a:extLst>
                    <a:ext uri="{9D8B030D-6E8A-4147-A177-3AD203B41FA5}">
                      <a16:colId xmlns:a16="http://schemas.microsoft.com/office/drawing/2014/main" val="1560858569"/>
                    </a:ext>
                  </a:extLst>
                </a:gridCol>
                <a:gridCol w="1162368">
                  <a:extLst>
                    <a:ext uri="{9D8B030D-6E8A-4147-A177-3AD203B41FA5}">
                      <a16:colId xmlns:a16="http://schemas.microsoft.com/office/drawing/2014/main" val="3009145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Key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2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Modality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00080060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374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SeriesInstanceUID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0020000E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980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SeriesNumber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00200011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088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PerformedProcedureStepStartDate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00400244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425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PerformedProcedureStepStartTime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00400245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34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RequestAttributeSequence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00400275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0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&gt;</a:t>
                      </a:r>
                      <a:r>
                        <a:rPr lang="en-US" dirty="0" err="1"/>
                        <a:t>ScheduledProcedureStepID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/>
                        <a:t>00400009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14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&gt;RequestedProcedureID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/>
                        <a:t>00401001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15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StudyID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400" dirty="0"/>
                        <a:t>00200010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81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57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35C1E3-2347-4761-A1BE-90008512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QIDO-RS–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範例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BF9B3D-062E-4192-B144-3D35E1A4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http://dicomrs/studies​?</a:t>
            </a:r>
            <a:r>
              <a:rPr lang="en-US" altLang="zh-TW" sz="17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PatientID</a:t>
            </a:r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=11235813</a:t>
            </a:r>
          </a:p>
          <a:p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http://dicomrs/studies​?</a:t>
            </a:r>
            <a:r>
              <a:rPr lang="en-US" altLang="zh-TW" sz="17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PatientID</a:t>
            </a:r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=11235813​&amp;</a:t>
            </a:r>
            <a:r>
              <a:rPr lang="en-US" altLang="zh-TW" sz="17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StudyDate</a:t>
            </a:r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=20130509</a:t>
            </a:r>
          </a:p>
          <a:p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http://dicomrs/studies​?00100010=SMITH*​&amp;00101002.00100020=11235813​&amp;limit=25</a:t>
            </a:r>
          </a:p>
          <a:p>
            <a:pPr lvl="1"/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萬用字元查詢：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00100010=SMITH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*</a:t>
            </a:r>
          </a:p>
          <a:p>
            <a:pPr lvl="1"/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查詢病患姓名為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Smith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開頭的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00100010  = Patient's Name</a:t>
            </a:r>
          </a:p>
          <a:p>
            <a:pPr marL="457200" lvl="1" indent="0">
              <a:buNone/>
            </a:pPr>
            <a:endParaRPr lang="en-US" altLang="zh-TW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http://dicomrs/studies​?</a:t>
            </a:r>
            <a:r>
              <a:rPr lang="en-US" altLang="zh-TW" sz="1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PatientID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=11235813​&amp;</a:t>
            </a:r>
            <a:r>
              <a:rPr lang="en-US" altLang="zh-TW" sz="1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includefield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=00081048​&amp;</a:t>
            </a:r>
            <a:r>
              <a:rPr lang="en-US" altLang="zh-TW" sz="1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includefield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=00081049​&amp;</a:t>
            </a:r>
            <a:r>
              <a:rPr lang="en-US" altLang="zh-TW" sz="1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includefield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=00081060</a:t>
            </a:r>
          </a:p>
          <a:p>
            <a:pPr lvl="1"/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查詢病歷號＝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11235813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，且搜尋結果包含以下兩個欄位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0008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1048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en-US" altLang="zh-TW" sz="16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Physicia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(s) of Record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以及：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0008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1030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Name of Physician(s) Reading Study</a:t>
            </a:r>
            <a:endParaRPr lang="en-US" altLang="zh-TW" sz="16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http://dicomrs/studies​?</a:t>
            </a:r>
            <a:r>
              <a:rPr lang="en-US" altLang="zh-TW" sz="19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PatientID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=11235813​&amp;</a:t>
            </a:r>
            <a:r>
              <a:rPr lang="en-US" altLang="zh-TW" sz="19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StudyDate</a:t>
            </a:r>
            <a:r>
              <a:rPr lang="en-US" altLang="zh-TW" sz="19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=20130509-20130510</a:t>
            </a:r>
          </a:p>
          <a:p>
            <a:pPr lvl="1"/>
            <a:r>
              <a:rPr lang="zh-TW" altLang="en-US" sz="17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</a:t>
            </a:r>
            <a:r>
              <a:rPr lang="en-US" altLang="zh-TW" sz="17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5/9-5/10</a:t>
            </a:r>
            <a:r>
              <a:rPr lang="zh-TW" altLang="en-US" sz="17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這區間的檢查，且病歷號＝</a:t>
            </a:r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11235813</a:t>
            </a:r>
          </a:p>
          <a:p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http://dicomrs/studies​?</a:t>
            </a:r>
            <a:r>
              <a:rPr lang="en-US" altLang="zh-TW" sz="17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StudyInstanceUID</a:t>
            </a:r>
            <a:r>
              <a:rPr lang="en-US" altLang="zh-TW" sz="17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=1.2.392.200036.9116.2.2.2.2162893313.1029997326.94587​%2c1.2.392.200036.9116.2.2.2.2162893313.1029997326.94583</a:t>
            </a:r>
          </a:p>
          <a:p>
            <a:pPr lvl="1"/>
            <a:r>
              <a:rPr lang="zh-TW" altLang="en-US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查詢這兩組</a:t>
            </a:r>
            <a:r>
              <a:rPr lang="en-US" altLang="zh-TW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Study: 1.2.392.200036.9116.2.2.2.2162893313.1029997326.94587​</a:t>
            </a:r>
            <a:r>
              <a:rPr lang="zh-TW" altLang="en-US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endParaRPr lang="en-US" altLang="zh-TW" sz="1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2c1.2.392.200036.9116.2.2.2.2162893313.1029997326.94583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38B300-C166-4DED-A513-B0B1FF00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25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BD7120-12FD-4FA1-9607-FA704A65A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DICOMWeb</a:t>
            </a:r>
            <a:r>
              <a:rPr lang="en-US" altLang="zh-TW" dirty="0"/>
              <a:t> Retrieve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1C40C115-C673-4DF1-9F35-DF04D2960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1" y="1340768"/>
            <a:ext cx="8090158" cy="45259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28391A1-6692-49FB-B3AE-6538BF9B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EB625D-BA18-4D72-9733-4F482E749295}"/>
              </a:ext>
            </a:extLst>
          </p:cNvPr>
          <p:cNvSpPr/>
          <p:nvPr/>
        </p:nvSpPr>
        <p:spPr>
          <a:xfrm>
            <a:off x="560706" y="6214030"/>
            <a:ext cx="77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https://www.dicomstandard.org/dicomweb/retrieve-wado-rs-and-wado-uri/</a:t>
            </a:r>
          </a:p>
        </p:txBody>
      </p:sp>
    </p:spTree>
    <p:extLst>
      <p:ext uri="{BB962C8B-B14F-4D97-AF65-F5344CB8AC3E}">
        <p14:creationId xmlns:p14="http://schemas.microsoft.com/office/powerpoint/2010/main" val="264764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5DDBE1-3891-4B56-9D7E-CCC81535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DICOMWeb</a:t>
            </a:r>
            <a:r>
              <a:rPr lang="zh-TW" altLang="en-US" dirty="0"/>
              <a:t> </a:t>
            </a:r>
            <a:r>
              <a:rPr lang="en-US" altLang="zh-TW" dirty="0"/>
              <a:t>Retrieve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12AFC64-A1C6-4C03-B348-D33E4A1D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8759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分成兩種調閱機制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Retrieve DICOM objects (WADO-RS)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Retrieve single DICOM instances (WADO-URI)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差異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採用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RESTful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設計樣式，將資源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併入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所有的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Response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會以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multipart messages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回應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Content-Type: multipart/related; type=application/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; 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boundary={</a:t>
            </a:r>
            <a:r>
              <a:rPr lang="en-US" altLang="zh-TW" dirty="0" err="1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MessageBoundary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}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可調閱取得同一個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中的所有影像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需特定撰寫程式取得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multipart messages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設計架構，僅允許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request, 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response</a:t>
            </a: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瀏覽器預設支援，可直接輸入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即可取得影像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DC00CD-5FB9-4BDC-B689-29B59FE5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957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B44DD5-EED5-4B40-87EC-D7C0A6A59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QIDO</a:t>
            </a:r>
            <a:r>
              <a:rPr lang="zh-TW" altLang="en-US" dirty="0"/>
              <a:t>範例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54120C-4990-46D4-9DE1-D953613F3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Level Query</a:t>
            </a:r>
          </a:p>
          <a:p>
            <a:pPr lvl="1"/>
            <a:r>
              <a:rPr lang="en-US" altLang="zh-TW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https://startup.dicom.org.tw/dicom-web/studies/?</a:t>
            </a:r>
            <a:r>
              <a:rPr lang="en-US" altLang="zh-TW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Patient</a:t>
            </a:r>
            <a:r>
              <a:rPr lang="en-US" altLang="zh-TW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=*1*</a:t>
            </a:r>
            <a:endParaRPr lang="en-US" altLang="zh-TW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TW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https://startup.dicom.org.tw/dicom-web/studies?</a:t>
            </a:r>
            <a:r>
              <a:rPr lang="en-US" altLang="zh-TW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00100010</a:t>
            </a:r>
            <a:r>
              <a:rPr lang="en-US" altLang="zh-TW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=*1*</a:t>
            </a:r>
            <a:endParaRPr lang="en-US" altLang="zh-TW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 Level Query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studies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/1.3.6.1.4.1.5962.99.1.939772310.1977867020.1426868947350.494.0/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endParaRPr lang="en-US" altLang="zh-TW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Instances Level Query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studies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/1.2.840.113854.40510681.3051635771.2690307619.199734385/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/1.2.840.113854.157366663.3807002887.2751268717.1830599468/</a:t>
            </a:r>
            <a:r>
              <a:rPr lang="en-US" altLang="zh-TW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instances</a:t>
            </a:r>
            <a:endParaRPr lang="en-US" altLang="zh-TW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20A661E-0DF1-49D8-BDC7-DEC373DA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425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BCF0CC-0A8D-4446-89BD-0A8F37E78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Study Level Query Example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11E993-8BC0-4151-B25F-21421552C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查詢所有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https://startup.dicom.org.tw/dicom-web/studies?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ModalitiesInStudy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=CT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查詢所有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MR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https://startup.dicom.org.tw/dicom-web/studies?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AccessionNumber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=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123456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查詢日期區間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2001/1/1-2009/1/10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的檢查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https://startup.dicom.org.tw/dicom-web/studies?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StudyDate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=20010101-20090110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https://startup.dicom.org.tw/dicom-web/studies?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00080020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=20010101-20090110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40897B-4ECE-4849-B5D3-43DE00121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27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32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23422E-5C89-4E95-86DC-B79740C7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Series Level Query Example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2DE280-87B3-4CE3-A6EC-282795D65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查詢某筆檢查中有多少的</a:t>
            </a:r>
            <a:r>
              <a:rPr lang="en-US" altLang="zh-TW" sz="2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Series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</a:t>
            </a:r>
            <a:r>
              <a:rPr lang="en-US" altLang="zh-TW" sz="1600" b="1" dirty="0">
                <a:solidFill>
                  <a:srgbClr val="33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1.2.840.113854.40510681.3051635771.2690307619.199734385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altLang="zh-TW" sz="1600" b="1" dirty="0">
                <a:solidFill>
                  <a:srgbClr val="00B05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</a:t>
            </a:r>
            <a:r>
              <a:rPr lang="en-US" altLang="zh-TW" sz="1600" dirty="0">
                <a:solidFill>
                  <a:srgbClr val="33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/?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StudyInstanceUID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=1.2.840.113854.40510681.3051635771.2690307619.199734385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https://startup.dicom.org.tw/dicom-web/</a:t>
            </a:r>
            <a:r>
              <a:rPr lang="en-US" altLang="zh-TW" sz="1600" dirty="0">
                <a:solidFill>
                  <a:srgbClr val="33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/?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0020000D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=1.2.840.113854.40510681.3051635771.2690307619.199734385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/1.2.840.113854.40510681.3051635771.2690307619.199734385/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/1.2.840.113854.157366663.3807002887.2751268717.1830599468</a:t>
            </a:r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https://startup.dicom.org.tw/dicom-web 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studies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/1.2.840.113854.40510681.3051635771.2690307619.199734385/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series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4" tooltip="http://localhost:8042/dicom-web/studies/1.2.840.113854.40510681.3051635771.2690307619.199734385/series/1.2.840.113854.157366663.3807002887.2751268717.183059946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/1.2.840.113854.157366663.3807002887.2751268717.1830599468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/instances/1.2.840.113854.157366663.3807002887.2751268717.1830599468</a:t>
            </a:r>
          </a:p>
          <a:p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F205D3-8EAF-4BE9-A672-CE7FFBA5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28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680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8B88CF-A822-4F5E-AB63-BFB94255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 Example-1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BC3140-6C78-4ED9-A019-EA68B625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29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E6D51C-CDE2-4EF2-89CF-FE707CBF251D}"/>
              </a:ext>
            </a:extLst>
          </p:cNvPr>
          <p:cNvSpPr/>
          <p:nvPr/>
        </p:nvSpPr>
        <p:spPr>
          <a:xfrm>
            <a:off x="827584" y="1792667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https://server.dcmjs.org/dcm4chee-arc/aets/DCM4CHEE/wado/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requestType=WADO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&amp;studyUID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=1.2.840.113619.2.30.1.1762295590.1623.978668949.886&amp;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seriesUID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=1.2.840.113619.2.30.1.1762295590.1623.978668949.890&amp;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objectUID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=1.2.840.113619.2.30.1.1762295590.1623.978668950.112&amp;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contentType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TW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image/jpeg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033522-5262-4C81-8CF4-347A6BF8C5CF}"/>
              </a:ext>
            </a:extLst>
          </p:cNvPr>
          <p:cNvSpPr/>
          <p:nvPr/>
        </p:nvSpPr>
        <p:spPr>
          <a:xfrm>
            <a:off x="827584" y="3645024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https://server.dcmjs.org/dcm4chee-arc/aets/DCM4CHEE/wado/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TW" alt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requestType=WADO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&amp;studyUID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=1.2.840.113619.2.30.1.1762295590.1623.978668949.886&amp;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seriesUID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=1.2.840.113619.2.30.1.1762295590.1623.978668949.890&amp;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objectUID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=1.2.840.113619.2.30.1.1762295590.1623.978668950.112&amp;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contentType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TW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application</a:t>
            </a:r>
            <a:r>
              <a:rPr lang="zh-TW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dicom</a:t>
            </a:r>
            <a:endParaRPr lang="zh-TW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756B7E-42FC-456D-ADF4-84E637F721BD}"/>
              </a:ext>
            </a:extLst>
          </p:cNvPr>
          <p:cNvSpPr/>
          <p:nvPr/>
        </p:nvSpPr>
        <p:spPr>
          <a:xfrm>
            <a:off x="832465" y="141763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回傳</a:t>
            </a:r>
            <a:r>
              <a:rPr lang="en-US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JPEG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9C2F356-8F2B-495E-8F11-2E1B54ABE210}"/>
              </a:ext>
            </a:extLst>
          </p:cNvPr>
          <p:cNvSpPr/>
          <p:nvPr/>
        </p:nvSpPr>
        <p:spPr>
          <a:xfrm>
            <a:off x="827584" y="333299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1827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簡介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Digital Imaging and Communications in Medicine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醫學數位影像及通信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679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8B88CF-A822-4F5E-AB63-BFB94255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 Example-2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7BC3140-6C78-4ED9-A019-EA68B625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E6D51C-CDE2-4EF2-89CF-FE707CBF251D}"/>
              </a:ext>
            </a:extLst>
          </p:cNvPr>
          <p:cNvSpPr/>
          <p:nvPr/>
        </p:nvSpPr>
        <p:spPr>
          <a:xfrm>
            <a:off x="827584" y="1792667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https://server.dcmjs.org/dcm4chee-arc/aets/DCM4CHEE/wado/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?requestType=WADO&amp;studyUID=1.2.840.113619.2.30.1.1762295590.1623.978668949.886&amp;seriesUID=1.2.840.113619.2.30.1.1762295590.1623.978668949.890&amp;objectUID=1.2.840.113619.2.30.1.1762295590.1623.978668950.112&amp;contentType=image/jpeg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windowCenter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=500&amp;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windowWidth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=300</a:t>
            </a:r>
            <a:endParaRPr lang="zh-TW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0033522-5262-4C81-8CF4-347A6BF8C5CF}"/>
              </a:ext>
            </a:extLst>
          </p:cNvPr>
          <p:cNvSpPr/>
          <p:nvPr/>
        </p:nvSpPr>
        <p:spPr>
          <a:xfrm>
            <a:off x="827584" y="4149080"/>
            <a:ext cx="7776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https://server.dcmjs.org/dcm4chee-arc/aets/DCM4CHEE/wado/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?requestType=WADO&amp;studyUID=1.2.840.113619.2.30.1.1762295590.1623.978668949.886&amp;seriesUID=1.2.840.113619.2.30.1.1762295590.1623.978668949.890&amp;objectUID=1.2.840.113619.2.30.1.1762295590.1623.978668950.112&amp;contentType=image/jpeg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rows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endParaRPr lang="zh-TW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756B7E-42FC-456D-ADF4-84E637F721BD}"/>
              </a:ext>
            </a:extLst>
          </p:cNvPr>
          <p:cNvSpPr/>
          <p:nvPr/>
        </p:nvSpPr>
        <p:spPr>
          <a:xfrm>
            <a:off x="832465" y="1417638"/>
            <a:ext cx="3349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JPEG,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且指定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 Level</a:t>
            </a:r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9C2F356-8F2B-495E-8F11-2E1B54ABE210}"/>
              </a:ext>
            </a:extLst>
          </p:cNvPr>
          <p:cNvSpPr/>
          <p:nvPr/>
        </p:nvSpPr>
        <p:spPr>
          <a:xfrm>
            <a:off x="827584" y="3663370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JPEG,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且指定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rows 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縮圖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8450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21F5F32-9A74-4C27-81AB-57EE0634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31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58E889-FB25-4F16-ADE5-D8F8C909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184"/>
            <a:ext cx="7620000" cy="52292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2AEF6B8-3695-4E2E-A980-E040DFF50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265424"/>
            <a:ext cx="7642185" cy="157339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5BDBDA1-2E94-4FD6-878C-6D9535850BD7}"/>
              </a:ext>
            </a:extLst>
          </p:cNvPr>
          <p:cNvSpPr/>
          <p:nvPr/>
        </p:nvSpPr>
        <p:spPr>
          <a:xfrm>
            <a:off x="251520" y="6536377"/>
            <a:ext cx="71869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http://dicom.nema.org/medical/dicom/current/output/chtml/part18/sect_8.6.html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7FED122D-FAFB-445C-831D-D59D5D52FC93}"/>
              </a:ext>
            </a:extLst>
          </p:cNvPr>
          <p:cNvSpPr txBox="1"/>
          <p:nvPr/>
        </p:nvSpPr>
        <p:spPr>
          <a:xfrm>
            <a:off x="805384" y="183437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未壓縮資料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TAG</a:t>
            </a:r>
            <a:endParaRPr lang="zh-TW" altLang="en-US" sz="14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B8AE16DA-FFFE-42FF-8031-9F8B971C9002}"/>
              </a:ext>
            </a:extLst>
          </p:cNvPr>
          <p:cNvSpPr txBox="1"/>
          <p:nvPr/>
        </p:nvSpPr>
        <p:spPr>
          <a:xfrm>
            <a:off x="820584" y="299724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壓縮資料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JPEG2000, JPEG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失真壓縮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JPEG</a:t>
            </a:r>
            <a:r>
              <a:rPr lang="zh-TW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無失真壓縮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6B9E6CDB-E691-41DA-926B-BCCFF39C5186}"/>
              </a:ext>
            </a:extLst>
          </p:cNvPr>
          <p:cNvSpPr txBox="1"/>
          <p:nvPr/>
        </p:nvSpPr>
        <p:spPr>
          <a:xfrm>
            <a:off x="1162760" y="4437112"/>
            <a:ext cx="3553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壓縮資料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多張影像取出其一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EFDC5470-A544-4AD7-A161-651DC09E76E9}"/>
              </a:ext>
            </a:extLst>
          </p:cNvPr>
          <p:cNvSpPr txBox="1"/>
          <p:nvPr/>
        </p:nvSpPr>
        <p:spPr>
          <a:xfrm>
            <a:off x="899592" y="579572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壓縮像素資料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例如影片</a:t>
            </a:r>
          </a:p>
        </p:txBody>
      </p:sp>
    </p:spTree>
    <p:extLst>
      <p:ext uri="{BB962C8B-B14F-4D97-AF65-F5344CB8AC3E}">
        <p14:creationId xmlns:p14="http://schemas.microsoft.com/office/powerpoint/2010/main" val="214289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3FD47E-648B-4899-B287-7DF36CE6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QIDO-RS</a:t>
            </a:r>
            <a:r>
              <a:rPr lang="zh-TW" altLang="en-US" sz="3600" dirty="0"/>
              <a:t> </a:t>
            </a:r>
            <a:r>
              <a:rPr lang="en-US" altLang="zh-TW" sz="3600" dirty="0"/>
              <a:t>Methods</a:t>
            </a:r>
            <a:endParaRPr lang="zh-TW" altLang="en-US" sz="3600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53CE4B2-1590-459D-AC46-28D5E77716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763767"/>
              </p:ext>
            </p:extLst>
          </p:nvPr>
        </p:nvGraphicFramePr>
        <p:xfrm>
          <a:off x="323528" y="1083444"/>
          <a:ext cx="8496944" cy="515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5958">
                  <a:extLst>
                    <a:ext uri="{9D8B030D-6E8A-4147-A177-3AD203B41FA5}">
                      <a16:colId xmlns:a16="http://schemas.microsoft.com/office/drawing/2014/main" val="2232503089"/>
                    </a:ext>
                  </a:extLst>
                </a:gridCol>
                <a:gridCol w="4724642">
                  <a:extLst>
                    <a:ext uri="{9D8B030D-6E8A-4147-A177-3AD203B41FA5}">
                      <a16:colId xmlns:a16="http://schemas.microsoft.com/office/drawing/2014/main" val="132233629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861113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Path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9668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entire study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020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{s}/studies/{study}/rendered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rendered study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590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{s}/studies/{study}/series/{series}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entire series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962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{s}/studies/{study}/series/{series}/rendered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rendered series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005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{s}/studies/{study}/series/{series}/metadata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series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6648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{s}/studies/{study}/series/{series}/instances/{instance}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instance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4979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{s}/studies/{study}/series/{series}/instances/{instance}/rendered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rendered instance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082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{s}/studies/{study}/series/{series}/instances/{instance}/metadata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instance metadata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151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{s}/studies/{study}/series/{series}/instances/{instance}/frames/{frames}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Retrieve frames in an instance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0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GET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{s}/{bulkdataURIReference}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Retrieve bulk 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895937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51ECC0-5F0D-4CCF-81F0-5EE665DE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4814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DD7127-210F-4BEB-936A-B4EB2014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/>
              <a:t>Rendered WADO-RS Query Parameters</a:t>
            </a:r>
            <a:endParaRPr lang="zh-TW" altLang="en-US" sz="3600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6F1C20BC-4224-4A9F-9EC7-A9DD220B4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655570"/>
              </p:ext>
            </p:extLst>
          </p:nvPr>
        </p:nvGraphicFramePr>
        <p:xfrm>
          <a:off x="457200" y="1600200"/>
          <a:ext cx="8229600" cy="233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>
                  <a:extLst>
                    <a:ext uri="{9D8B030D-6E8A-4147-A177-3AD203B41FA5}">
                      <a16:colId xmlns:a16="http://schemas.microsoft.com/office/drawing/2014/main" val="950960268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74058630"/>
                    </a:ext>
                  </a:extLst>
                </a:gridCol>
                <a:gridCol w="4474840">
                  <a:extLst>
                    <a:ext uri="{9D8B030D-6E8A-4147-A177-3AD203B41FA5}">
                      <a16:colId xmlns:a16="http://schemas.microsoft.com/office/drawing/2014/main" val="1616368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/>
                        <a:t>Key</a:t>
                      </a:r>
                      <a:endParaRPr lang="en-US" sz="20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Value</a:t>
                      </a:r>
                      <a:endParaRPr lang="en-US" sz="200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Description</a:t>
                      </a:r>
                      <a:endParaRPr lang="en-US" sz="20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582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annotation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“patient” / “technique”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 burned-in demographics / procedure details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435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quality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{n}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Quality of image (lossy factor)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763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viewport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vw,vh / sx,sy,sw,sh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Width and height, or crop to specific region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1143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window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centre,width,shape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Center of the range of gray scale in the image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103183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DA60D9-29D5-4826-B2D7-FAA3F681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991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DD7127-210F-4BEB-936A-B4EB2014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QIDO-RS</a:t>
            </a:r>
            <a:r>
              <a:rPr lang="zh-TW" altLang="en-US" dirty="0"/>
              <a:t> </a:t>
            </a:r>
            <a:r>
              <a:rPr lang="en-US" altLang="zh-TW" dirty="0"/>
              <a:t>Accept Headers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6F1C20BC-4224-4A9F-9EC7-A9DD220B4F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639982"/>
              </p:ext>
            </p:extLst>
          </p:nvPr>
        </p:nvGraphicFramePr>
        <p:xfrm>
          <a:off x="971600" y="1291114"/>
          <a:ext cx="6851104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3274">
                  <a:extLst>
                    <a:ext uri="{9D8B030D-6E8A-4147-A177-3AD203B41FA5}">
                      <a16:colId xmlns:a16="http://schemas.microsoft.com/office/drawing/2014/main" val="950960268"/>
                    </a:ext>
                  </a:extLst>
                </a:gridCol>
                <a:gridCol w="2874917">
                  <a:extLst>
                    <a:ext uri="{9D8B030D-6E8A-4147-A177-3AD203B41FA5}">
                      <a16:colId xmlns:a16="http://schemas.microsoft.com/office/drawing/2014/main" val="2074058630"/>
                    </a:ext>
                  </a:extLst>
                </a:gridCol>
                <a:gridCol w="1242913">
                  <a:extLst>
                    <a:ext uri="{9D8B030D-6E8A-4147-A177-3AD203B41FA5}">
                      <a16:colId xmlns:a16="http://schemas.microsoft.com/office/drawing/2014/main" val="1616368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Category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Media Type</a:t>
                      </a:r>
                      <a:endParaRPr lang="en-US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Support</a:t>
                      </a:r>
                      <a:endParaRPr lang="en-US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4582432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Frame 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image/jpeg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default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53455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image/gif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required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75916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image/</a:t>
                      </a:r>
                      <a:r>
                        <a:rPr lang="en-US" dirty="0" err="1"/>
                        <a:t>png</a:t>
                      </a:r>
                      <a:endParaRPr lang="en-US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335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image/jp2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034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Multi-frame Image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image/gif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146495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Video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video/mpeg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5559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video/mp4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13906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video/H265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8065712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text/html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default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97989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text/plain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343522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text/xml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required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7632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text/rtf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114328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application/pdf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optional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103183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FDA60D9-29D5-4826-B2D7-FAA3F681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938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15E3E2-648A-4953-A5DC-A4D84D37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QIDO-RS</a:t>
            </a:r>
            <a:r>
              <a:rPr lang="zh-TW" altLang="en-US" dirty="0"/>
              <a:t> </a:t>
            </a:r>
            <a:r>
              <a:rPr lang="en-US" altLang="zh-TW" dirty="0"/>
              <a:t>WADO</a:t>
            </a:r>
            <a:r>
              <a:rPr lang="zh-TW" altLang="en-US" dirty="0"/>
              <a:t> </a:t>
            </a:r>
            <a:r>
              <a:rPr lang="en-US" altLang="zh-TW" dirty="0"/>
              <a:t>Error Codes</a:t>
            </a:r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998444F5-5403-4040-9D7C-B2B04CD017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962550"/>
              </p:ext>
            </p:extLst>
          </p:nvPr>
        </p:nvGraphicFramePr>
        <p:xfrm>
          <a:off x="611559" y="1532488"/>
          <a:ext cx="7920881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527">
                  <a:extLst>
                    <a:ext uri="{9D8B030D-6E8A-4147-A177-3AD203B41FA5}">
                      <a16:colId xmlns:a16="http://schemas.microsoft.com/office/drawing/2014/main" val="1661020812"/>
                    </a:ext>
                  </a:extLst>
                </a:gridCol>
                <a:gridCol w="2066317">
                  <a:extLst>
                    <a:ext uri="{9D8B030D-6E8A-4147-A177-3AD203B41FA5}">
                      <a16:colId xmlns:a16="http://schemas.microsoft.com/office/drawing/2014/main" val="3750656251"/>
                    </a:ext>
                  </a:extLst>
                </a:gridCol>
                <a:gridCol w="5028037">
                  <a:extLst>
                    <a:ext uri="{9D8B030D-6E8A-4147-A177-3AD203B41FA5}">
                      <a16:colId xmlns:a16="http://schemas.microsoft.com/office/drawing/2014/main" val="1593763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Code</a:t>
                      </a:r>
                      <a:r>
                        <a:rPr 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Client Error Name</a:t>
                      </a:r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Error Situation</a:t>
                      </a:r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171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Partial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Accept type, Transfer Syntax or decompression method supported for some but not all requested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014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Bad Request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Malformed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1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Not Found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Specified resource does not exist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704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Not 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Accept type, Transfer Syntax or decompression method not supported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107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Specified resource was deleted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881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altLang="zh-TW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Service is unavailable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20283"/>
                  </a:ext>
                </a:extLst>
              </a:tr>
            </a:tbl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853F79-A53E-4BA2-B354-0322C350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634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247" y="550671"/>
            <a:ext cx="1295478" cy="10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3858"/>
          </a:xfrm>
        </p:spPr>
        <p:txBody>
          <a:bodyPr>
            <a:normAutofit fontScale="90000"/>
          </a:bodyPr>
          <a:lstStyle/>
          <a:p>
            <a:r>
              <a:rPr lang="en-US" altLang="zh-TW" sz="4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市場性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Use cases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268760"/>
            <a:ext cx="6478784" cy="4826754"/>
          </a:xfrm>
        </p:spPr>
        <p:txBody>
          <a:bodyPr>
            <a:noAutofit/>
          </a:bodyPr>
          <a:lstStyle/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從電子病歷系統跨科室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院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區查詢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可從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HIS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EMR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系統查詢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PACS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的資料，家庭醫師希望能看到檢查影像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轉診以及跨院交換時能瀏覽影像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視訊會議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(Video Conference)</a:t>
            </a:r>
          </a:p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作為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FHIR (Fast Healthcare Interoperability Resources)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resources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內容而準備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放射科作業流程使用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Worklist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in Viewer)</a:t>
            </a: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可查詢多個系統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(Multiple System Query)</a:t>
            </a:r>
          </a:p>
          <a:p>
            <a:pPr lvl="1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可針對不同的 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Image Archive 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進行同時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Query</a:t>
            </a:r>
          </a:p>
          <a:p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影像重建技術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(Clinical Reconstruction)</a:t>
            </a:r>
          </a:p>
          <a:p>
            <a:pPr lvl="1"/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用於</a:t>
            </a:r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Patient-centered EHR</a:t>
            </a:r>
            <a:r>
              <a:rPr lang="zh-TW" altLang="en-US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系統建置</a:t>
            </a:r>
            <a:endParaRPr lang="en-US" altLang="zh-TW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病患自行使用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(Secondary Use for Personal Health Record)</a:t>
            </a:r>
          </a:p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外科醫師在手術室的瀏覽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(Operating Room Viewing)</a:t>
            </a:r>
          </a:p>
          <a:p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行動影像擷取系統上傳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tabtimes.com/sites/default/files/styles/article_magazine/public/ipad%20operating%20room_crop_small.png?itok=YMerFrY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07779"/>
            <a:ext cx="2225493" cy="142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691680" y="6472386"/>
            <a:ext cx="633670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http://tabtimes.com/feature/healthcare/2011/12/19/dc-surgeon-i-use-ipad-every-day-operating-room</a:t>
            </a:r>
            <a:endParaRPr lang="zh-TW" altLang="en-US" sz="105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2048" y="6191726"/>
            <a:ext cx="59961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1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https://www.youtube.com/watch?feature=player_embedded&amp;v=6POBb3xHMM4</a:t>
            </a:r>
            <a:endParaRPr lang="zh-TW" altLang="en-US" sz="11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53" name="Picture 5" descr="https://encrypted-tbn3.gstatic.com/images?q=tbn:ANd9GcSFOmQaMWi9RQxrmQkQ75LbNL8_HEccvZ-YRY-nGTgdLam54_t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984" y="1729959"/>
            <a:ext cx="1949741" cy="91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395536" y="6597352"/>
            <a:ext cx="892899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/>
              <a:t>https://encrypted-tbn3.gstatic.com/images?q=tbn:ANd9GcSFOmQaMWi9RQxrmQkQ75LbNL8_HEccvZ-YRY-nGTgdLam54_tD</a:t>
            </a:r>
            <a:endParaRPr lang="zh-TW" altLang="en-US" sz="1050" dirty="0"/>
          </a:p>
        </p:txBody>
      </p:sp>
      <p:pic>
        <p:nvPicPr>
          <p:cNvPr id="2055" name="Picture 7" descr="https://encrypted-tbn1.gstatic.com/images?q=tbn:ANd9GcScLmr1bTypIEPpK9n2VjdCcuLpzsbBxQC2u0WOXFyyfVbql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950" y="4248976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60820" y="6346433"/>
            <a:ext cx="86129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https://encrypted-tbn1.gstatic.com/images?q=tbn:ANd9GcScLmr1bTypIEPpK9n2VjdCcuLpzsbBxQC2u0WOXFyyfVbqlhIp</a:t>
            </a:r>
            <a:endParaRPr lang="zh-TW" altLang="en-US" sz="105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0825369-D974-4A17-8D89-A49604AB92BE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36</a:t>
            </a:fld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2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DA21A825-0B4E-4EDD-94BA-908D397D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67"/>
          <a:stretch/>
        </p:blipFill>
        <p:spPr>
          <a:xfrm>
            <a:off x="-1" y="10"/>
            <a:ext cx="9144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-1" y="2463131"/>
            <a:ext cx="4512879" cy="439486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8370" y="3149961"/>
            <a:ext cx="3153103" cy="10070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200"/>
              <a:t>Web</a:t>
            </a:r>
            <a:r>
              <a:rPr lang="zh-TW" altLang="en-US" sz="2200"/>
              <a:t>影像擷取</a:t>
            </a:r>
            <a:r>
              <a:rPr lang="en-US" altLang="zh-TW" sz="2200"/>
              <a:t/>
            </a:r>
            <a:br>
              <a:rPr lang="en-US" altLang="zh-TW" sz="2200"/>
            </a:br>
            <a:r>
              <a:rPr lang="en-US" altLang="zh-TW" sz="2200"/>
              <a:t>Web-based Image Capture (WIC)</a:t>
            </a:r>
            <a:endParaRPr lang="zh-TW" altLang="en-US" sz="2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95115" y="4226880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AD36A27-C0B7-4979-97C0-B8720B168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718951"/>
            <a:ext cx="4405374" cy="1964879"/>
          </a:xfrm>
        </p:spPr>
        <p:txBody>
          <a:bodyPr anchor="ctr">
            <a:normAutofit/>
          </a:bodyPr>
          <a:lstStyle/>
          <a:p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Web-based Image Capture (WIC)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提供了一種 簡單、輕量、行動友善（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Mobile-Friendly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的機制，可以將擷取到的圖片、影片、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Evidence Document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）從行動裝置進行編碼並發送到 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Image Manager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，以便這些對象可以容易集成到影像工作流程。</a:t>
            </a:r>
          </a:p>
          <a:p>
            <a:pPr marL="0" indent="0">
              <a:buNone/>
            </a:pPr>
            <a:endParaRPr lang="zh-TW" altLang="en-US" sz="15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04BB450-8D7D-4CC4-A23D-632D93F3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68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圖片 51">
            <a:extLst>
              <a:ext uri="{FF2B5EF4-FFF2-40B4-BE49-F238E27FC236}">
                <a16:creationId xmlns:a16="http://schemas.microsoft.com/office/drawing/2014/main" id="{1DB17022-30BD-4695-B296-BD6A223CC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55976" y="2204864"/>
            <a:ext cx="4926682" cy="1669481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5433F715-2B20-438F-ACC4-586CDDB1E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76309"/>
            <a:ext cx="6792733" cy="198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CC91B693-5211-47B8-A391-2D9A074FE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Web-based Image Access (WIA)</a:t>
            </a:r>
            <a:endParaRPr lang="en-US" altLang="zh-TW" sz="2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28A560F-B106-440D-B94B-B0A0184E8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C278544-917A-4F56-8732-81D7A26640D0}" type="slidenum">
              <a:rPr lang="en-US" altLang="zh-TW" smtClean="0"/>
              <a:pPr>
                <a:spcAft>
                  <a:spcPts val="600"/>
                </a:spcAft>
              </a:pPr>
              <a:t>38</a:t>
            </a:fld>
            <a:endParaRPr lang="en-US" altLang="zh-TW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744E244E-1153-4F13-A6C9-D0E288949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72816"/>
            <a:ext cx="425149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61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4B981BA-DDC4-4C26-B2F9-BBED86A2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使用情境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 </a:t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存取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Server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DF3F7D88-661F-448A-A28C-D6B9C6E9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60848"/>
            <a:ext cx="8229600" cy="2280097"/>
          </a:xfrm>
        </p:spPr>
      </p:pic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627390-DE72-4590-89A2-B82EC7B5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39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159660-CBB3-428F-99C4-D8990017B9B3}"/>
              </a:ext>
            </a:extLst>
          </p:cNvPr>
          <p:cNvSpPr/>
          <p:nvPr/>
        </p:nvSpPr>
        <p:spPr>
          <a:xfrm>
            <a:off x="755576" y="439746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 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協定存取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Orthanc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server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安裝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Plugin)</a:t>
            </a:r>
          </a:p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Orthanc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server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控制其他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DICOM/PACS servers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92C3D90-8225-4033-A81B-8B85ABCAF3F3}"/>
              </a:ext>
            </a:extLst>
          </p:cNvPr>
          <p:cNvSpPr/>
          <p:nvPr/>
        </p:nvSpPr>
        <p:spPr>
          <a:xfrm>
            <a:off x="1197176" y="6352143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https://help.interfaceware.com/v6/dicom-orthanc-pacs-server</a:t>
            </a:r>
          </a:p>
        </p:txBody>
      </p:sp>
    </p:spTree>
    <p:extLst>
      <p:ext uri="{BB962C8B-B14F-4D97-AF65-F5344CB8AC3E}">
        <p14:creationId xmlns:p14="http://schemas.microsoft.com/office/powerpoint/2010/main" val="647888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4796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從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年採用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技術框架，提出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(Web Access to DICOM Persistent Objects)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2011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年提出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草案：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STOW-RS,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QIDO-RS,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Service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以及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WADO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RS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2013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草案變成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正式標準，此時尚未有</a:t>
            </a:r>
            <a:r>
              <a:rPr lang="en-US" altLang="zh-TW" sz="24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名詞出現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34975" y="5937031"/>
            <a:ext cx="8074049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目前，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美國電子製造協會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(National Electrical Manufacturers Association, NEMA)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擁有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DIOCOMWeb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標準的版權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2154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44B981BA-DDC4-4C26-B2F9-BBED86A29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使用情境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2: </a:t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PACS Server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1627390-DE72-4590-89A2-B82EC7B5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B159660-CBB3-428F-99C4-D8990017B9B3}"/>
              </a:ext>
            </a:extLst>
          </p:cNvPr>
          <p:cNvSpPr/>
          <p:nvPr/>
        </p:nvSpPr>
        <p:spPr>
          <a:xfrm>
            <a:off x="791580" y="5283799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PACS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Server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en-US" altLang="zh-TW" b="1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使用相同資料庫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PACS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Server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保有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通訊傳輸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(WADO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Client)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支援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協定取得影像資料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F35CF5F-6F47-4709-A1A9-BE42D28E465B}"/>
              </a:ext>
            </a:extLst>
          </p:cNvPr>
          <p:cNvSpPr/>
          <p:nvPr/>
        </p:nvSpPr>
        <p:spPr>
          <a:xfrm>
            <a:off x="778747" y="6184803"/>
            <a:ext cx="7362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https://docs.oracle.com/en/database/oracle/oracle-database/12.2/imdcm/dicom-protocol-support.html#GUID-6280DA49-4DF2-414C-8069-FCA1C74AC4DE</a:t>
            </a:r>
            <a:endParaRPr lang="zh-TW" altLang="en-US" sz="1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DBFE5E9-8076-4B5E-8FE8-CA48AEE2B5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708" y="1843433"/>
            <a:ext cx="4600575" cy="2971800"/>
          </a:xfrm>
        </p:spPr>
      </p:pic>
    </p:spTree>
    <p:extLst>
      <p:ext uri="{BB962C8B-B14F-4D97-AF65-F5344CB8AC3E}">
        <p14:creationId xmlns:p14="http://schemas.microsoft.com/office/powerpoint/2010/main" val="38719914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「mobile ultrasound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35" y="2807685"/>
            <a:ext cx="1862937" cy="141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5369-D974-4A17-8D89-A49604AB92B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50" y="981075"/>
            <a:ext cx="6646506" cy="475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9144000" cy="633413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Scheduled Workflow</a:t>
            </a:r>
            <a:r>
              <a:rPr lang="zh-TW" altLang="en-US" sz="3200" dirty="0"/>
              <a:t> </a:t>
            </a:r>
            <a:r>
              <a:rPr lang="en-US" altLang="zh-TW" sz="3200" dirty="0"/>
              <a:t>+</a:t>
            </a:r>
            <a:r>
              <a:rPr lang="zh-TW" altLang="en-US" sz="3200" dirty="0"/>
              <a:t> </a:t>
            </a:r>
            <a:r>
              <a:rPr lang="en-US" altLang="zh-TW" sz="2800" dirty="0" err="1">
                <a:solidFill>
                  <a:srgbClr val="FF0000"/>
                </a:solidFill>
              </a:rPr>
              <a:t>IoT</a:t>
            </a:r>
            <a:r>
              <a:rPr lang="en-US" altLang="zh-TW" sz="2800" dirty="0">
                <a:solidFill>
                  <a:srgbClr val="FF0000"/>
                </a:solidFill>
              </a:rPr>
              <a:t> Medical Imaging Devices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3923928" y="3717032"/>
            <a:ext cx="2088232" cy="1872208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51" name="Picture 7" descr="「mobile device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104" y="836712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向右箭號 6"/>
          <p:cNvSpPr/>
          <p:nvPr/>
        </p:nvSpPr>
        <p:spPr>
          <a:xfrm rot="18814917">
            <a:off x="5913091" y="4018177"/>
            <a:ext cx="75577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156176" y="4905164"/>
            <a:ext cx="504056" cy="50405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51520" y="6453336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https://www.imedicalapps.com/wp-content/uploads/2011/05/mobile-ultrasound.png</a:t>
            </a:r>
            <a:endParaRPr lang="zh-TW" altLang="en-US" sz="1200" dirty="0"/>
          </a:p>
        </p:txBody>
      </p:sp>
      <p:pic>
        <p:nvPicPr>
          <p:cNvPr id="6155" name="Picture 11" descr="「mobile endoscope medical」的圖片搜尋結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591" y="4321109"/>
            <a:ext cx="2129026" cy="21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8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8" name="组合 2">
            <a:extLst>
              <a:ext uri="{FF2B5EF4-FFF2-40B4-BE49-F238E27FC236}">
                <a16:creationId xmlns:a16="http://schemas.microsoft.com/office/drawing/2014/main" id="{F608A8AE-1567-460F-8805-CBF94D54EB20}"/>
              </a:ext>
            </a:extLst>
          </p:cNvPr>
          <p:cNvGrpSpPr>
            <a:grpSpLocks/>
          </p:cNvGrpSpPr>
          <p:nvPr/>
        </p:nvGrpSpPr>
        <p:grpSpPr bwMode="auto">
          <a:xfrm>
            <a:off x="503157" y="2133218"/>
            <a:ext cx="8643709" cy="1548527"/>
            <a:chOff x="528921" y="164170"/>
            <a:chExt cx="11524463" cy="1501305"/>
          </a:xfrm>
        </p:grpSpPr>
        <p:sp>
          <p:nvSpPr>
            <p:cNvPr id="11282" name="椭圆 23">
              <a:extLst>
                <a:ext uri="{FF2B5EF4-FFF2-40B4-BE49-F238E27FC236}">
                  <a16:creationId xmlns:a16="http://schemas.microsoft.com/office/drawing/2014/main" id="{4F1029C1-DEDD-4249-9DA0-03C4A5563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7561" y="566126"/>
              <a:ext cx="118676" cy="117874"/>
            </a:xfrm>
            <a:prstGeom prst="ellipse">
              <a:avLst/>
            </a:prstGeom>
            <a:solidFill>
              <a:srgbClr val="4C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grpSp>
          <p:nvGrpSpPr>
            <p:cNvPr id="11283" name="组合 4">
              <a:extLst>
                <a:ext uri="{FF2B5EF4-FFF2-40B4-BE49-F238E27FC236}">
                  <a16:creationId xmlns:a16="http://schemas.microsoft.com/office/drawing/2014/main" id="{B598EBBF-A277-4DB2-8DCB-FC39506DC4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555" y="571985"/>
              <a:ext cx="11516829" cy="106904"/>
              <a:chOff x="-695911" y="33417"/>
              <a:chExt cx="11516829" cy="106904"/>
            </a:xfrm>
          </p:grpSpPr>
          <p:sp>
            <p:nvSpPr>
              <p:cNvPr id="11294" name="直接连接符 20">
                <a:extLst>
                  <a:ext uri="{FF2B5EF4-FFF2-40B4-BE49-F238E27FC236}">
                    <a16:creationId xmlns:a16="http://schemas.microsoft.com/office/drawing/2014/main" id="{EC5C0581-C08E-4CD1-910C-49E615EE5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695911" y="62764"/>
                <a:ext cx="11516829" cy="23793"/>
              </a:xfrm>
              <a:prstGeom prst="line">
                <a:avLst/>
              </a:prstGeom>
              <a:noFill/>
              <a:ln w="28575">
                <a:solidFill>
                  <a:srgbClr val="4C474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 sz="135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95" name="椭圆 21">
                <a:extLst>
                  <a:ext uri="{FF2B5EF4-FFF2-40B4-BE49-F238E27FC236}">
                    <a16:creationId xmlns:a16="http://schemas.microsoft.com/office/drawing/2014/main" id="{85B22276-A150-422F-9682-BF743D336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621" y="33417"/>
                <a:ext cx="120932" cy="106904"/>
              </a:xfrm>
              <a:prstGeom prst="ellipse">
                <a:avLst/>
              </a:prstGeom>
              <a:solidFill>
                <a:srgbClr val="4C47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200" dirty="0"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284" name="椭圆 19">
              <a:extLst>
                <a:ext uri="{FF2B5EF4-FFF2-40B4-BE49-F238E27FC236}">
                  <a16:creationId xmlns:a16="http://schemas.microsoft.com/office/drawing/2014/main" id="{3788DF6B-DE71-43BF-9068-EE2577EA6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8097" y="551134"/>
              <a:ext cx="120932" cy="120114"/>
            </a:xfrm>
            <a:prstGeom prst="ellipse">
              <a:avLst/>
            </a:prstGeom>
            <a:solidFill>
              <a:srgbClr val="4C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285" name="椭圆 17">
              <a:extLst>
                <a:ext uri="{FF2B5EF4-FFF2-40B4-BE49-F238E27FC236}">
                  <a16:creationId xmlns:a16="http://schemas.microsoft.com/office/drawing/2014/main" id="{A576CA2A-3A20-4810-A8C2-C56E163B62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788" y="548181"/>
              <a:ext cx="120932" cy="120114"/>
            </a:xfrm>
            <a:prstGeom prst="ellipse">
              <a:avLst/>
            </a:prstGeom>
            <a:solidFill>
              <a:srgbClr val="4C4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200" dirty="0"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1286" name="矩形 7">
              <a:extLst>
                <a:ext uri="{FF2B5EF4-FFF2-40B4-BE49-F238E27FC236}">
                  <a16:creationId xmlns:a16="http://schemas.microsoft.com/office/drawing/2014/main" id="{34FF4391-32B6-4BBE-A921-513570C0F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865" y="681662"/>
              <a:ext cx="1015620" cy="313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2003</a:t>
              </a:r>
              <a:r>
                <a:rPr lang="zh-TW" altLang="en-US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年</a:t>
              </a:r>
              <a:endParaRPr lang="zh-CN" altLang="en-US" sz="1500" b="1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87" name="矩形 8">
              <a:extLst>
                <a:ext uri="{FF2B5EF4-FFF2-40B4-BE49-F238E27FC236}">
                  <a16:creationId xmlns:a16="http://schemas.microsoft.com/office/drawing/2014/main" id="{24873603-794A-4BEC-8FA5-61AEE47E3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21" y="168736"/>
              <a:ext cx="2087685" cy="313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TW" altLang="en-US" sz="15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發佈</a:t>
              </a:r>
              <a:r>
                <a:rPr lang="en-US" altLang="zh-TW" sz="15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WADO</a:t>
              </a:r>
              <a:r>
                <a:rPr lang="zh-TW" altLang="en-US" sz="15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標準</a:t>
              </a:r>
              <a:endParaRPr lang="zh-CN" altLang="en-US" sz="15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88" name="矩形 9">
              <a:extLst>
                <a:ext uri="{FF2B5EF4-FFF2-40B4-BE49-F238E27FC236}">
                  <a16:creationId xmlns:a16="http://schemas.microsoft.com/office/drawing/2014/main" id="{4E06EC9D-2C75-4530-8901-73DFB5074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5505" y="165324"/>
              <a:ext cx="1015620" cy="31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TW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2010</a:t>
              </a:r>
              <a:r>
                <a:rPr lang="zh-TW" altLang="en-US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年</a:t>
              </a:r>
              <a:endParaRPr lang="zh-CN" altLang="en-US" sz="1500" b="1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89" name="矩形 10">
              <a:extLst>
                <a:ext uri="{FF2B5EF4-FFF2-40B4-BE49-F238E27FC236}">
                  <a16:creationId xmlns:a16="http://schemas.microsoft.com/office/drawing/2014/main" id="{979F6497-0001-4183-A130-76F26A4E5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09884" y="164170"/>
              <a:ext cx="1148129" cy="31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2014</a:t>
              </a:r>
              <a:r>
                <a:rPr lang="zh-TW" altLang="en-US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年</a:t>
              </a:r>
              <a:r>
                <a:rPr lang="en-US" altLang="zh-TW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~</a:t>
              </a:r>
              <a:endParaRPr lang="zh-CN" altLang="en-US" sz="1500" b="1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90" name="矩形 11">
              <a:extLst>
                <a:ext uri="{FF2B5EF4-FFF2-40B4-BE49-F238E27FC236}">
                  <a16:creationId xmlns:a16="http://schemas.microsoft.com/office/drawing/2014/main" id="{C30A4187-B2F4-4375-8C4C-3B222E291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4019" y="680785"/>
              <a:ext cx="3584791" cy="984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zh-TW" altLang="en-US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正式命名為</a:t>
              </a:r>
              <a:r>
                <a:rPr lang="en-US" altLang="zh-TW" sz="1500" dirty="0" err="1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DICOMWeb</a:t>
              </a:r>
              <a:endParaRPr lang="zh-CN" altLang="en-US" sz="15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  <a:buNone/>
              </a:pPr>
              <a:r>
                <a:rPr lang="en-US" altLang="zh-TW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FHIR</a:t>
              </a:r>
              <a:r>
                <a:rPr lang="zh-TW" altLang="en-US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 </a:t>
              </a:r>
              <a:r>
                <a:rPr lang="en-US" altLang="zh-TW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+</a:t>
              </a:r>
              <a:r>
                <a:rPr lang="zh-TW" altLang="en-US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 </a:t>
              </a:r>
              <a:r>
                <a:rPr lang="en-US" altLang="zh-TW" sz="1500" dirty="0" err="1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DICOMWeb</a:t>
              </a:r>
              <a:r>
                <a:rPr lang="en-US" altLang="zh-TW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 </a:t>
              </a:r>
              <a:r>
                <a:rPr lang="zh-TW" altLang="en-US" sz="1500" dirty="0"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rPr>
                <a:t>連測</a:t>
              </a:r>
              <a:endParaRPr lang="zh-CN" altLang="en-US" sz="15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en-US" altLang="zh-TW" sz="15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91" name="矩形 12">
              <a:extLst>
                <a:ext uri="{FF2B5EF4-FFF2-40B4-BE49-F238E27FC236}">
                  <a16:creationId xmlns:a16="http://schemas.microsoft.com/office/drawing/2014/main" id="{623AF810-5FD1-432E-92BF-6BE030D6F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351" y="680783"/>
              <a:ext cx="2991585" cy="29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TW" altLang="en-US" sz="14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發佈</a:t>
              </a:r>
              <a:r>
                <a:rPr lang="en-US" altLang="zh-TW" sz="14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DICOM XML</a:t>
              </a:r>
              <a:r>
                <a:rPr lang="zh-TW" altLang="en-US" sz="14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標準</a:t>
              </a:r>
              <a:endParaRPr lang="zh-CN" altLang="en-US" sz="14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92" name="矩形 14">
              <a:extLst>
                <a:ext uri="{FF2B5EF4-FFF2-40B4-BE49-F238E27FC236}">
                  <a16:creationId xmlns:a16="http://schemas.microsoft.com/office/drawing/2014/main" id="{8734BCC0-67C1-47F2-9272-0EA976174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0124" y="670146"/>
              <a:ext cx="1001429" cy="313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TW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2011</a:t>
              </a:r>
              <a:r>
                <a:rPr lang="zh-TW" altLang="en-US" sz="1500" b="1" dirty="0">
                  <a:solidFill>
                    <a:schemeClr val="accent5">
                      <a:lumMod val="25000"/>
                    </a:schemeClr>
                  </a:solidFill>
                  <a:ea typeface="標楷體" panose="03000509000000000000" pitchFamily="65" charset="-120"/>
                  <a:cs typeface="Times New Roman" panose="02020603050405020304" pitchFamily="18" charset="0"/>
                </a:rPr>
                <a:t>年</a:t>
              </a:r>
              <a:endParaRPr lang="zh-CN" altLang="en-US" sz="1500" b="1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  <p:sp>
          <p:nvSpPr>
            <p:cNvPr id="11293" name="矩形 15">
              <a:extLst>
                <a:ext uri="{FF2B5EF4-FFF2-40B4-BE49-F238E27FC236}">
                  <a16:creationId xmlns:a16="http://schemas.microsoft.com/office/drawing/2014/main" id="{A30099E7-5581-4DF9-9F0B-09229DB0E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72" y="169842"/>
              <a:ext cx="2812942" cy="298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TW" altLang="en-US" sz="14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提出</a:t>
              </a:r>
              <a:r>
                <a:rPr lang="en-US" altLang="zh-TW" sz="14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DICOMWeb</a:t>
              </a:r>
              <a:r>
                <a:rPr lang="zh-TW" altLang="en-US" sz="1400" dirty="0">
                  <a:ea typeface="標楷體" panose="03000509000000000000" pitchFamily="65" charset="-120"/>
                  <a:cs typeface="Times New Roman" panose="02020603050405020304" pitchFamily="18" charset="0"/>
                </a:rPr>
                <a:t>草案</a:t>
              </a:r>
              <a:endParaRPr lang="zh-CN" altLang="en-US" sz="14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6180" name="组合 35">
            <a:extLst>
              <a:ext uri="{FF2B5EF4-FFF2-40B4-BE49-F238E27FC236}">
                <a16:creationId xmlns:a16="http://schemas.microsoft.com/office/drawing/2014/main" id="{D6844EF0-790E-4DB2-BC22-D4803FCED766}"/>
              </a:ext>
            </a:extLst>
          </p:cNvPr>
          <p:cNvGrpSpPr>
            <a:grpSpLocks/>
          </p:cNvGrpSpPr>
          <p:nvPr/>
        </p:nvGrpSpPr>
        <p:grpSpPr bwMode="auto">
          <a:xfrm>
            <a:off x="503157" y="3405783"/>
            <a:ext cx="8183643" cy="2950567"/>
            <a:chOff x="569063" y="-42850"/>
            <a:chExt cx="9410887" cy="2847800"/>
          </a:xfrm>
        </p:grpSpPr>
        <p:grpSp>
          <p:nvGrpSpPr>
            <p:cNvPr id="11276" name="组合 24">
              <a:extLst>
                <a:ext uri="{FF2B5EF4-FFF2-40B4-BE49-F238E27FC236}">
                  <a16:creationId xmlns:a16="http://schemas.microsoft.com/office/drawing/2014/main" id="{3A84367A-6A73-483F-B385-21E150DA2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063" y="-42850"/>
              <a:ext cx="9410887" cy="2847800"/>
              <a:chOff x="-21570" y="-42850"/>
              <a:chExt cx="8915742" cy="2847800"/>
            </a:xfrm>
          </p:grpSpPr>
          <p:sp>
            <p:nvSpPr>
              <p:cNvPr id="11280" name="圆角矩形 25">
                <a:extLst>
                  <a:ext uri="{FF2B5EF4-FFF2-40B4-BE49-F238E27FC236}">
                    <a16:creationId xmlns:a16="http://schemas.microsoft.com/office/drawing/2014/main" id="{D5E2533E-8206-4085-AD8B-7B8D4620B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1570" y="-42850"/>
                <a:ext cx="8915742" cy="2847800"/>
              </a:xfrm>
              <a:prstGeom prst="rect">
                <a:avLst/>
              </a:prstGeom>
              <a:solidFill>
                <a:srgbClr val="43D7D7">
                  <a:alpha val="2705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9pPr>
              </a:lstStyle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zh-TW" sz="1800" dirty="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endParaRPr>
              </a:p>
              <a:p>
                <a:pPr marL="214313" indent="-214313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zh-TW" sz="1800" dirty="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endParaRP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211 - DICOMWeb Support for Retrieve via Application Zip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203 - Thumbnail Service over DICOMWeb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194 - RESTful Services for Non-Patient Instances (2016e </a:t>
                </a:r>
                <a:r>
                  <a:rPr lang="zh-TW" altLang="en-US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標準</a:t>
                </a: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)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193 - REST Notifications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183 - Redocumentation Webservices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174 - RESTful Rendering (2015c </a:t>
                </a:r>
                <a:r>
                  <a:rPr lang="zh-TW" altLang="en-US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標準</a:t>
                </a: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)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r>
                  <a:rPr lang="en-US" altLang="zh-TW" sz="1800" dirty="0">
                    <a:solidFill>
                      <a:srgbClr val="000000"/>
                    </a:solidFill>
                    <a:ea typeface="標楷體" panose="03000509000000000000" pitchFamily="65" charset="-120"/>
                    <a:cs typeface="Times New Roman" panose="02020603050405020304" pitchFamily="18" charset="0"/>
                    <a:sym typeface="Microsoft YaHei" panose="020B0503020204020204" pitchFamily="34" charset="-122"/>
                  </a:rPr>
                  <a:t>Supp 170 - Server Options RESTful Services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ct val="0"/>
                  </a:spcBef>
                  <a:buFont typeface="Wingdings" panose="05000000000000000000" pitchFamily="2" charset="2"/>
                  <a:buChar char="ü"/>
                </a:pPr>
                <a:endParaRPr lang="en-US" altLang="zh-TW" sz="1800" dirty="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  <a:sym typeface="Microsoft YaHei" panose="020B0503020204020204" pitchFamily="34" charset="-122"/>
                </a:endParaRPr>
              </a:p>
            </p:txBody>
          </p:sp>
          <p:sp>
            <p:nvSpPr>
              <p:cNvPr id="11281" name="文本框 26">
                <a:extLst>
                  <a:ext uri="{FF2B5EF4-FFF2-40B4-BE49-F238E27FC236}">
                    <a16:creationId xmlns:a16="http://schemas.microsoft.com/office/drawing/2014/main" id="{15B063A5-B9FB-4E17-8EDB-C0313F797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407" y="624726"/>
                <a:ext cx="7249722" cy="3697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285750" indent="-28575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 typeface="Wingdings" panose="05000000000000000000" pitchFamily="2" charset="2"/>
                  <a:buChar char="u"/>
                </a:pPr>
                <a:endParaRPr lang="en-US" altLang="zh-TW" sz="1200" dirty="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277" name="组合 34">
              <a:extLst>
                <a:ext uri="{FF2B5EF4-FFF2-40B4-BE49-F238E27FC236}">
                  <a16:creationId xmlns:a16="http://schemas.microsoft.com/office/drawing/2014/main" id="{1F6DAD72-E17C-42CE-924E-DB215BF802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8426" y="59192"/>
              <a:ext cx="3189020" cy="379985"/>
              <a:chOff x="698426" y="-364113"/>
              <a:chExt cx="3189020" cy="379985"/>
            </a:xfrm>
          </p:grpSpPr>
          <p:sp>
            <p:nvSpPr>
              <p:cNvPr id="11278" name="圆角矩形 31">
                <a:extLst>
                  <a:ext uri="{FF2B5EF4-FFF2-40B4-BE49-F238E27FC236}">
                    <a16:creationId xmlns:a16="http://schemas.microsoft.com/office/drawing/2014/main" id="{0B0C7B24-F764-40BF-9B91-CE3266976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099287" y="-1764974"/>
                <a:ext cx="379985" cy="3181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350">
                  <a:solidFill>
                    <a:srgbClr val="FFFFFF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79" name="文本框 30">
                <a:extLst>
                  <a:ext uri="{FF2B5EF4-FFF2-40B4-BE49-F238E27FC236}">
                    <a16:creationId xmlns:a16="http://schemas.microsoft.com/office/drawing/2014/main" id="{0CB811BD-8394-41A9-9B80-489A67C05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739" y="-364113"/>
                <a:ext cx="3181707" cy="326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Microsoft YaHei" panose="020B0503020204020204" pitchFamily="34" charset="-122"/>
                    <a:sym typeface="Times New Roman" panose="02020603050405020304" pitchFamily="18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zh-TW" sz="1600" dirty="0" err="1">
                    <a:ea typeface="標楷體" panose="03000509000000000000" pitchFamily="65" charset="-120"/>
                    <a:cs typeface="Times New Roman" panose="02020603050405020304" pitchFamily="18" charset="0"/>
                  </a:rPr>
                  <a:t>DICOMWeb</a:t>
                </a:r>
                <a:r>
                  <a:rPr lang="zh-TW" altLang="en-US" sz="1600" dirty="0">
                    <a:ea typeface="標楷體" panose="03000509000000000000" pitchFamily="65" charset="-120"/>
                    <a:cs typeface="Times New Roman" panose="02020603050405020304" pitchFamily="18" charset="0"/>
                  </a:rPr>
                  <a:t>相關草案與標準</a:t>
                </a:r>
                <a:endParaRPr lang="zh-CN" altLang="en-US" sz="1600" b="1" dirty="0">
                  <a:solidFill>
                    <a:srgbClr val="000000"/>
                  </a:solidFill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50" name="标题 1">
            <a:extLst>
              <a:ext uri="{FF2B5EF4-FFF2-40B4-BE49-F238E27FC236}">
                <a16:creationId xmlns:a16="http://schemas.microsoft.com/office/drawing/2014/main" id="{3D11F800-8646-4FB2-94EE-EDE47079E6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662" y="1046560"/>
            <a:ext cx="69484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914400" indent="-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1pPr>
            <a:lvl2pPr marL="914400" indent="-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2pPr>
            <a:lvl3pPr indent="-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3pPr>
            <a:lvl4pPr marL="914400" indent="-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4pPr>
            <a:lvl5pPr marL="914400" indent="-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5pPr>
            <a:lvl6pPr marL="1371600" indent="-914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6pPr>
            <a:lvl7pPr marL="1828800" indent="-914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7pPr>
            <a:lvl8pPr marL="2286000" indent="-914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8pPr>
            <a:lvl9pPr marL="2743200" indent="-9144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3000" b="1" dirty="0" err="1"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3000" b="1" dirty="0">
                <a:ea typeface="標楷體" panose="03000509000000000000" pitchFamily="65" charset="-120"/>
                <a:cs typeface="Times New Roman" panose="02020603050405020304" pitchFamily="18" charset="0"/>
              </a:rPr>
              <a:t>標準與相關草案</a:t>
            </a:r>
            <a:endParaRPr lang="zh-CN" altLang="en-US" sz="3000" b="1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274" name="Picture 49" descr="ãdicomãçåçæå°çµæ">
            <a:extLst>
              <a:ext uri="{FF2B5EF4-FFF2-40B4-BE49-F238E27FC236}">
                <a16:creationId xmlns:a16="http://schemas.microsoft.com/office/drawing/2014/main" id="{249AFADC-F04D-41D4-8A4F-157379629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347" y="981848"/>
            <a:ext cx="1861607" cy="68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3FE080D-01BB-4C46-B468-ABC0E831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BFBECA-6DCF-4B17-99F7-BB39D8CDFC84}" type="slidenum">
              <a:rPr lang="zh-CN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pPr>
                <a:defRPr/>
              </a:pPr>
              <a:t>5</a:t>
            </a:fld>
            <a:endParaRPr lang="zh-CN" altLang="en-US" sz="135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椭圆 17">
            <a:extLst>
              <a:ext uri="{FF2B5EF4-FFF2-40B4-BE49-F238E27FC236}">
                <a16:creationId xmlns:a16="http://schemas.microsoft.com/office/drawing/2014/main" id="{2BD1179A-D4F7-445B-B631-96A6DEDFD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425" y="2492896"/>
            <a:ext cx="90703" cy="123892"/>
          </a:xfrm>
          <a:prstGeom prst="ellipse">
            <a:avLst/>
          </a:prstGeom>
          <a:solidFill>
            <a:srgbClr val="4C47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2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5" name="矩形 14">
            <a:extLst>
              <a:ext uri="{FF2B5EF4-FFF2-40B4-BE49-F238E27FC236}">
                <a16:creationId xmlns:a16="http://schemas.microsoft.com/office/drawing/2014/main" id="{FA8CCF99-FCE9-4BBD-A2D8-69613800B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2673773"/>
            <a:ext cx="7617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TW" sz="1500" b="1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2013</a:t>
            </a:r>
            <a:r>
              <a:rPr lang="zh-TW" altLang="en-US" sz="1500" b="1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zh-CN" altLang="en-US" sz="1500" b="1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  <p:sp>
        <p:nvSpPr>
          <p:cNvPr id="36" name="矩形 15">
            <a:extLst>
              <a:ext uri="{FF2B5EF4-FFF2-40B4-BE49-F238E27FC236}">
                <a16:creationId xmlns:a16="http://schemas.microsoft.com/office/drawing/2014/main" id="{E729E1B2-D3D7-465D-BE12-0B926F84D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548" y="2073898"/>
            <a:ext cx="2379442" cy="37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14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rPr>
              <a:t>發布 </a:t>
            </a:r>
            <a:r>
              <a:rPr lang="en-US" altLang="zh-TW" sz="1400" dirty="0"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1400" dirty="0">
                <a:ea typeface="標楷體" panose="03000509000000000000" pitchFamily="65" charset="-120"/>
                <a:cs typeface="Times New Roman" panose="02020603050405020304" pitchFamily="18" charset="0"/>
                <a:sym typeface="Microsoft YaHei" panose="020B0503020204020204" pitchFamily="34" charset="-122"/>
              </a:rPr>
              <a:t>標準</a:t>
            </a:r>
            <a:endParaRPr lang="zh-CN" altLang="en-US" sz="1400" dirty="0">
              <a:ea typeface="標楷體" panose="03000509000000000000" pitchFamily="65" charset="-120"/>
              <a:cs typeface="Times New Roman" panose="02020603050405020304" pitchFamily="18" charset="0"/>
              <a:sym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conveyor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B19E74-E7B8-4883-BDB3-9AC11160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Native DICOM XML</a:t>
            </a:r>
            <a:endParaRPr lang="zh-TW" altLang="en-US" dirty="0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83A93328-5303-4EFE-920F-F22D422A8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範例</a:t>
            </a:r>
            <a:endParaRPr lang="en-US" altLang="zh-TW" dirty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3267CB87-CCF6-42FF-8097-B469E89AA0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it-IT" altLang="zh-TW" dirty="0"/>
              <a:t>PS3.19 A.1 Native DICOM Model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37305F-E833-4DBD-9428-4991E7A9D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EDA7FDEC-38ED-438D-ABE1-B811855B4B7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005527" y="1535113"/>
            <a:ext cx="4030969" cy="3951288"/>
          </a:xfrm>
          <a:prstGeom prst="rect">
            <a:avLst/>
          </a:prstGeom>
        </p:spPr>
      </p:pic>
      <p:pic>
        <p:nvPicPr>
          <p:cNvPr id="17" name="內容版面配置區 16">
            <a:extLst>
              <a:ext uri="{FF2B5EF4-FFF2-40B4-BE49-F238E27FC236}">
                <a16:creationId xmlns:a16="http://schemas.microsoft.com/office/drawing/2014/main" id="{658EEE97-79D3-4A05-84D6-9159295595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115" y="1637953"/>
            <a:ext cx="4775580" cy="3951287"/>
          </a:xfrm>
          <a:prstGeom prst="rect">
            <a:avLst/>
          </a:prstGeom>
        </p:spPr>
      </p:pic>
      <p:sp>
        <p:nvSpPr>
          <p:cNvPr id="14" name="內容版面配置區 7">
            <a:extLst>
              <a:ext uri="{FF2B5EF4-FFF2-40B4-BE49-F238E27FC236}">
                <a16:creationId xmlns:a16="http://schemas.microsoft.com/office/drawing/2014/main" id="{5376EE0E-BE1E-4C55-B37B-B23C42560985}"/>
              </a:ext>
            </a:extLst>
          </p:cNvPr>
          <p:cNvSpPr txBox="1">
            <a:spLocks/>
          </p:cNvSpPr>
          <p:nvPr/>
        </p:nvSpPr>
        <p:spPr>
          <a:xfrm>
            <a:off x="683568" y="5882953"/>
            <a:ext cx="7427168" cy="5397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dirty="0"/>
              <a:t>Native DICOM XML</a:t>
            </a:r>
            <a:r>
              <a:rPr lang="zh-TW" altLang="en-US" dirty="0"/>
              <a:t>定義</a:t>
            </a:r>
            <a:r>
              <a:rPr lang="en-US" altLang="zh-TW" dirty="0"/>
              <a:t>DICOM</a:t>
            </a:r>
            <a:r>
              <a:rPr lang="zh-TW" altLang="en-US" dirty="0"/>
              <a:t>編碼方式轉換成</a:t>
            </a:r>
            <a:r>
              <a:rPr lang="en-US" altLang="zh-TW" dirty="0"/>
              <a:t>XML</a:t>
            </a:r>
            <a:r>
              <a:rPr lang="zh-TW" altLang="en-US" dirty="0"/>
              <a:t>格式</a:t>
            </a:r>
          </a:p>
        </p:txBody>
      </p:sp>
    </p:spTree>
    <p:extLst>
      <p:ext uri="{BB962C8B-B14F-4D97-AF65-F5344CB8AC3E}">
        <p14:creationId xmlns:p14="http://schemas.microsoft.com/office/powerpoint/2010/main" val="2932339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B86012-066F-4E52-B8FF-8F64DF81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JSON Model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1AEDD417-877E-4C3F-9262-A1F8F6B3E2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3498" y="3018953"/>
            <a:ext cx="6776814" cy="3337397"/>
          </a:xfrm>
          <a:prstGeom prst="rect">
            <a:avLst/>
          </a:prstGeom>
        </p:spPr>
      </p:pic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ACD394C-2763-45F4-9A33-BCE9780DB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9680" y="1412776"/>
            <a:ext cx="5410472" cy="1345972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簡化資料量，例如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keyword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可與</a:t>
            </a:r>
            <a:r>
              <a:rPr lang="it-IT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Native DICOM Model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轉換格式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預設編碼方式為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UTF-8 / ISO_IR 192.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8492E21-37F4-4098-BF1A-7D0490148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780E2B-1DD7-4285-B7F5-2A08804F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XML/JSON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Bulk Data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BEA5098D-37CF-4479-8FAD-40A83CF9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定義在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PS3.19 - Application Hosting</a:t>
            </a: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Bulk Data 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大量資料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二進位資料無法寫入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XML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因為太大了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 VR (Value Representations)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OB, OW, OD, Of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以及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UN </a:t>
            </a: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透過產生新的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UUID (Universally Unique Identifier) 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或是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URI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，將資料參考寫入到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&lt;</a:t>
            </a:r>
            <a:r>
              <a:rPr lang="en-US" altLang="zh-TW" sz="2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BulkData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&gt;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欄位，不需要將所有的二進位資料寫入到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xml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可透過間接連結存取的方式取得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Bulk Data </a:t>
            </a:r>
          </a:p>
          <a:p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25F5489-CB03-4481-9EFA-A55F014C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fld>
            <a:endParaRPr lang="zh-TW" altLang="en-US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6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0EB3A4-4B77-427C-8B3D-74F1934AF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DICOMWeb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RESTful API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34F55D-1974-404A-B65B-83E398274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303837"/>
          </a:xfrm>
        </p:spPr>
        <p:txBody>
          <a:bodyPr>
            <a:normAutofit/>
          </a:bodyPr>
          <a:lstStyle/>
          <a:p>
            <a:r>
              <a:rPr lang="en-US" altLang="zh-TW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DICOMWeb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設計風格採用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RESTful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(Representational State Transfer)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架構，能使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開發者更容易開發醫學影像以及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PACS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系統系統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通常被使用在與傳統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系統介接溝通的轉換系統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(Proxy)</a:t>
            </a:r>
          </a:p>
          <a:p>
            <a:pPr lvl="1"/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協定轉換為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DIMSE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協定，透中介的方式存取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或是直接在原本的</a:t>
            </a:r>
            <a:r>
              <a:rPr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系統加上</a:t>
            </a:r>
            <a:r>
              <a:rPr lang="en-US" altLang="zh-TW" sz="18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DICOMWeb</a:t>
            </a:r>
            <a:r>
              <a:rPr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標準</a:t>
            </a:r>
            <a:endParaRPr lang="en-US" altLang="zh-TW" sz="1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純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REST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設計風格非常適合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應用。簡單、廣泛採用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Web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技術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(HTTP)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、且很多的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DICOM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傳輸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服務可歸類為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CURD (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Create, read, update and delete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99280F-2E79-48A8-AA6E-0A762186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78544-917A-4F56-8732-81D7A26640D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278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3279</Words>
  <Application>Microsoft Office PowerPoint</Application>
  <PresentationFormat>如螢幕大小 (4:3)</PresentationFormat>
  <Paragraphs>580</Paragraphs>
  <Slides>41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2" baseType="lpstr">
      <vt:lpstr>Arial Unicode MS</vt:lpstr>
      <vt:lpstr>Microsoft YaHei</vt:lpstr>
      <vt:lpstr>微軟正黑體</vt:lpstr>
      <vt:lpstr>新細明體</vt:lpstr>
      <vt:lpstr>標楷體</vt:lpstr>
      <vt:lpstr>Agency FB</vt:lpstr>
      <vt:lpstr>Arial</vt:lpstr>
      <vt:lpstr>Calibri</vt:lpstr>
      <vt:lpstr>Times New Roman</vt:lpstr>
      <vt:lpstr>Wingdings</vt:lpstr>
      <vt:lpstr>Office 佈景主題</vt:lpstr>
      <vt:lpstr>DICOMWebTM標準介紹 &amp; MI-TW2020-WG4影像聯測簡介</vt:lpstr>
      <vt:lpstr>主題</vt:lpstr>
      <vt:lpstr> DICOMWeb 簡介</vt:lpstr>
      <vt:lpstr>DICOMWeb歷史</vt:lpstr>
      <vt:lpstr>PowerPoint 簡報</vt:lpstr>
      <vt:lpstr>Native DICOM XML</vt:lpstr>
      <vt:lpstr>DICOM JSON Model</vt:lpstr>
      <vt:lpstr>DICOM XML/JSON處理Bulk Data</vt:lpstr>
      <vt:lpstr>DICOMWeb RESTful API</vt:lpstr>
      <vt:lpstr>DICOMWeb RESTful API</vt:lpstr>
      <vt:lpstr>DICOMWeb 服務</vt:lpstr>
      <vt:lpstr>STOW</vt:lpstr>
      <vt:lpstr>Worklist</vt:lpstr>
      <vt:lpstr>Capabilities</vt:lpstr>
      <vt:lpstr>DICOMweb Query/Retrieve</vt:lpstr>
      <vt:lpstr>DICOM Q/R–資訊模型</vt:lpstr>
      <vt:lpstr>PowerPoint 簡報</vt:lpstr>
      <vt:lpstr>QIDO-RS</vt:lpstr>
      <vt:lpstr>QIDO-RS – Request/Response </vt:lpstr>
      <vt:lpstr>QIDO-RS– RESFful設計樣式</vt:lpstr>
      <vt:lpstr>QIDO-RS Methods</vt:lpstr>
      <vt:lpstr>不同階層的查詢條件</vt:lpstr>
      <vt:lpstr>QIDO-RS– 範例</vt:lpstr>
      <vt:lpstr>DICOMWeb Retrieve</vt:lpstr>
      <vt:lpstr>DICOMWeb Retrieve</vt:lpstr>
      <vt:lpstr>QIDO範例</vt:lpstr>
      <vt:lpstr>Study Level Query Example</vt:lpstr>
      <vt:lpstr>Series Level Query Example</vt:lpstr>
      <vt:lpstr>WADO Example-1</vt:lpstr>
      <vt:lpstr>WADO Example-2</vt:lpstr>
      <vt:lpstr>PowerPoint 簡報</vt:lpstr>
      <vt:lpstr>QIDO-RS Methods</vt:lpstr>
      <vt:lpstr>Rendered WADO-RS Query Parameters</vt:lpstr>
      <vt:lpstr>QIDO-RS Accept Headers</vt:lpstr>
      <vt:lpstr>QIDO-RS WADO Error Codes</vt:lpstr>
      <vt:lpstr>DICOMWeb市場性: Use cases</vt:lpstr>
      <vt:lpstr>Web影像擷取 Web-based Image Capture (WIC)</vt:lpstr>
      <vt:lpstr>Web-based Image Access (WIA)</vt:lpstr>
      <vt:lpstr>使用情境1:  DICOMWeb存取DICOM Server</vt:lpstr>
      <vt:lpstr>使用情境2:  PACS Server支援DICOMWeb協定</vt:lpstr>
      <vt:lpstr>Scheduled Workflow + IoT Medical Imaging Devices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IHE連測與DICOMWebTM醫學影像通信標準介紹</dc:title>
  <dc:creator>連中岳</dc:creator>
  <cp:lastModifiedBy>chhsiao</cp:lastModifiedBy>
  <cp:revision>54</cp:revision>
  <dcterms:created xsi:type="dcterms:W3CDTF">2019-11-30T07:17:15Z</dcterms:created>
  <dcterms:modified xsi:type="dcterms:W3CDTF">2020-07-17T07:35:05Z</dcterms:modified>
</cp:coreProperties>
</file>