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7"/>
  </p:notesMasterIdLst>
  <p:sldIdLst>
    <p:sldId id="591" r:id="rId3"/>
    <p:sldId id="578" r:id="rId4"/>
    <p:sldId id="586" r:id="rId5"/>
    <p:sldId id="584" r:id="rId6"/>
    <p:sldId id="585" r:id="rId7"/>
    <p:sldId id="579" r:id="rId8"/>
    <p:sldId id="581" r:id="rId9"/>
    <p:sldId id="592" r:id="rId10"/>
    <p:sldId id="593" r:id="rId11"/>
    <p:sldId id="594" r:id="rId12"/>
    <p:sldId id="587" r:id="rId13"/>
    <p:sldId id="589" r:id="rId14"/>
    <p:sldId id="582" r:id="rId15"/>
    <p:sldId id="590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9091" autoAdjust="0"/>
  </p:normalViewPr>
  <p:slideViewPr>
    <p:cSldViewPr snapToGrid="0" snapToObjects="1">
      <p:cViewPr varScale="1">
        <p:scale>
          <a:sx n="85" d="100"/>
          <a:sy n="85" d="100"/>
        </p:scale>
        <p:origin x="59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263DF-D465-7D44-979E-8E059A80EA5A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7CFF0-FF0C-F547-81EB-01DC6FA2A064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99742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37079D-66E1-0243-91C6-CDFFDAE58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765EB1B-FB16-EC47-9DFC-CA475C800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按一下以編輯母片副標題樣式</a:t>
            </a:r>
          </a:p>
        </p:txBody>
      </p:sp>
      <p:sp>
        <p:nvSpPr>
          <p:cNvPr id="4" name="日期預留位置 3">
            <a:extLst>
              <a:ext uri="{FF2B5EF4-FFF2-40B4-BE49-F238E27FC236}">
                <a16:creationId xmlns:a16="http://schemas.microsoft.com/office/drawing/2014/main" id="{A57679C0-3FC7-4E4B-8E50-44B0F1FEE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36041CC9-1B13-3542-8343-F7CD8F48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9A3634E2-EE25-9042-9F14-CCA65513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3238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E24F5D-5F25-DF47-B664-181B24853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預留位置 2">
            <a:extLst>
              <a:ext uri="{FF2B5EF4-FFF2-40B4-BE49-F238E27FC236}">
                <a16:creationId xmlns:a16="http://schemas.microsoft.com/office/drawing/2014/main" id="{26B8E40A-A242-E748-AEA2-2780FE18A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預留位置 3">
            <a:extLst>
              <a:ext uri="{FF2B5EF4-FFF2-40B4-BE49-F238E27FC236}">
                <a16:creationId xmlns:a16="http://schemas.microsoft.com/office/drawing/2014/main" id="{6F4EF71F-FB75-7146-8332-38DE4CAC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C53D9693-684F-8942-A01C-528DD9E5A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4E903EED-2682-0847-B215-6B0BFBBF4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8898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07B19B4-4F5C-454D-9C07-669C06B9C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預留位置 2">
            <a:extLst>
              <a:ext uri="{FF2B5EF4-FFF2-40B4-BE49-F238E27FC236}">
                <a16:creationId xmlns:a16="http://schemas.microsoft.com/office/drawing/2014/main" id="{48175020-EF60-BA42-9A10-C5E7973B3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預留位置 3">
            <a:extLst>
              <a:ext uri="{FF2B5EF4-FFF2-40B4-BE49-F238E27FC236}">
                <a16:creationId xmlns:a16="http://schemas.microsoft.com/office/drawing/2014/main" id="{3C0C995F-545B-5D40-9E99-C64267240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8E5243F9-25AE-2D41-818E-3D1DD2C01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C62F9C5-5CD3-4940-B59B-1CCF2EE4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3921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3200" y="152400"/>
            <a:ext cx="11785600" cy="6477000"/>
            <a:chOff x="240" y="288"/>
            <a:chExt cx="5290" cy="350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AU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6629400"/>
            <a:ext cx="12192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       © 2016 HL7 ® International. Licensed under Creative Commons. HL7 &amp; Health Level Seven are registered trademarks of Health Level Seven International. Reg. U.S. TM Office.</a:t>
            </a:r>
          </a:p>
        </p:txBody>
      </p:sp>
      <p:pic>
        <p:nvPicPr>
          <p:cNvPr id="9" name="Picture 13" descr="HL7 International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2" y="304800"/>
            <a:ext cx="14795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25600" y="838200"/>
            <a:ext cx="9042400" cy="2559050"/>
          </a:xfrm>
        </p:spPr>
        <p:txBody>
          <a:bodyPr anchorCtr="1"/>
          <a:lstStyle>
            <a:lvl1pPr algn="ctr">
              <a:defRPr sz="5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85344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1" t="19101" r="26890" b="29814"/>
          <a:stretch/>
        </p:blipFill>
        <p:spPr>
          <a:xfrm>
            <a:off x="9144905" y="260649"/>
            <a:ext cx="2712995" cy="1252151"/>
          </a:xfrm>
          <a:prstGeom prst="rect">
            <a:avLst/>
          </a:prstGeom>
        </p:spPr>
      </p:pic>
      <p:pic>
        <p:nvPicPr>
          <p:cNvPr id="11" name="Picture 4" descr="Creative Commons Licence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20" y="6192784"/>
            <a:ext cx="11176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463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10502160" y="5565993"/>
            <a:ext cx="1344149" cy="93610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13" descr="HL7 International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2" y="304800"/>
            <a:ext cx="14795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2512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73" y="332657"/>
            <a:ext cx="8736971" cy="1152128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304244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CC3E5C4-3E2B-40F1-9F2B-C46CEB0C88DF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12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828800"/>
            <a:ext cx="11176000" cy="4480520"/>
          </a:xfrm>
        </p:spPr>
        <p:txBody>
          <a:bodyPr/>
          <a:lstStyle>
            <a:lvl1pPr marL="0" indent="0">
              <a:buNone/>
              <a:defRPr sz="1400">
                <a:latin typeface="Consolas" pitchFamily="49" charset="0"/>
                <a:cs typeface="Consolas" pitchFamily="49" charset="0"/>
              </a:defRPr>
            </a:lvl1pPr>
            <a:lvl2pPr marL="457200" indent="0">
              <a:buNone/>
              <a:defRPr sz="1400">
                <a:latin typeface="Consolas" pitchFamily="49" charset="0"/>
                <a:cs typeface="Consolas" pitchFamily="49" charset="0"/>
              </a:defRPr>
            </a:lvl2pPr>
            <a:lvl3pPr marL="914400" indent="0">
              <a:buNone/>
              <a:defRPr sz="1400">
                <a:latin typeface="Consolas" pitchFamily="49" charset="0"/>
                <a:cs typeface="Consolas" pitchFamily="49" charset="0"/>
              </a:defRPr>
            </a:lvl3pPr>
            <a:lvl4pPr marL="1371600" indent="0">
              <a:buNone/>
              <a:defRPr sz="1400">
                <a:latin typeface="Consolas" pitchFamily="49" charset="0"/>
                <a:cs typeface="Consolas" pitchFamily="49" charset="0"/>
              </a:defRPr>
            </a:lvl4pPr>
            <a:lvl5pPr marL="1828800" indent="0">
              <a:buNone/>
              <a:defRPr sz="1400">
                <a:latin typeface="Consolas" pitchFamily="49" charset="0"/>
                <a:cs typeface="Consolas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3583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304244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CC3E5C4-3E2B-40F1-9F2B-C46CEB0C88DF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69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431372" y="252899"/>
            <a:ext cx="11425269" cy="626469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304244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CC3E5C4-3E2B-40F1-9F2B-C46CEB0C88DF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31373" y="332657"/>
            <a:ext cx="8736971" cy="11801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6545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828800"/>
            <a:ext cx="5486400" cy="45525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8800"/>
            <a:ext cx="5486400" cy="45525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9349" y="6304244"/>
            <a:ext cx="960107" cy="221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5CC3E5C4-3E2B-40F1-9F2B-C46CEB0C88DF}" type="slidenum">
              <a:rPr lang="en-CA" smtClean="0">
                <a:solidFill>
                  <a:srgbClr val="000000">
                    <a:tint val="75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CA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67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373" y="332656"/>
            <a:ext cx="8736971" cy="11521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392" y="1709118"/>
            <a:ext cx="5386917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358032"/>
            <a:ext cx="5386917" cy="4095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709118"/>
            <a:ext cx="5389033" cy="63976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358032"/>
            <a:ext cx="5389033" cy="4095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282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C497D0-A839-6842-BD6F-EEF277CA6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61580D-B418-5B45-BBEB-BCD4C1AA3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預留位置 3">
            <a:extLst>
              <a:ext uri="{FF2B5EF4-FFF2-40B4-BE49-F238E27FC236}">
                <a16:creationId xmlns:a16="http://schemas.microsoft.com/office/drawing/2014/main" id="{D1789A63-5CB1-8243-909B-B7A89EE8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2A7AFCCA-375A-9646-9C57-E4B65F12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50BA6DFE-F5D0-6E41-B473-9F9100E6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29089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parante pagina"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5152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680" y="6501351"/>
            <a:ext cx="2150885" cy="192021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0DF3849-E887-4193-B76F-9C51765F958D}" type="datetimeFigureOut">
              <a:rPr lang="nl-NL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5-1-2021</a:t>
            </a:fld>
            <a:endParaRPr lang="nl-NL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59564" y="6501351"/>
            <a:ext cx="8256917" cy="192021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16480" y="6501351"/>
            <a:ext cx="1741984" cy="192021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698377B-874B-4DB7-8057-E4552B93344F}" type="slidenum">
              <a:rPr lang="nl-NL" smtClean="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3226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269" y="1575794"/>
            <a:ext cx="10375217" cy="416125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25628" y="54466"/>
            <a:ext cx="10909077" cy="63408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1600" b="1" i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826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節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F72AAC-4673-AA46-9F90-1A6DF68E7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6E409FB4-D2FB-994E-BDE0-A9849258B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編輯母片文字樣式</a:t>
            </a:r>
          </a:p>
        </p:txBody>
      </p:sp>
      <p:sp>
        <p:nvSpPr>
          <p:cNvPr id="4" name="日期預留位置 3">
            <a:extLst>
              <a:ext uri="{FF2B5EF4-FFF2-40B4-BE49-F238E27FC236}">
                <a16:creationId xmlns:a16="http://schemas.microsoft.com/office/drawing/2014/main" id="{F22CBB5D-6BC6-7A45-ACCE-044F5FB21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59E6E52E-31B2-7F42-A7B0-807FBB65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BF117D9E-CB43-664C-9F5E-6D5CB5E9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73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E471C2-1568-1145-B401-C6F76628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420A71-2C32-D947-8619-E266CE2BF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BB3F339-0848-A14E-8AA4-59A328949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預留位置 4">
            <a:extLst>
              <a:ext uri="{FF2B5EF4-FFF2-40B4-BE49-F238E27FC236}">
                <a16:creationId xmlns:a16="http://schemas.microsoft.com/office/drawing/2014/main" id="{B5083DB7-C215-7A4B-839E-A7338541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6" name="頁尾預留位置 5">
            <a:extLst>
              <a:ext uri="{FF2B5EF4-FFF2-40B4-BE49-F238E27FC236}">
                <a16:creationId xmlns:a16="http://schemas.microsoft.com/office/drawing/2014/main" id="{0CCCD040-F88A-2241-8A00-A4A52C1A3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預留位置 6">
            <a:extLst>
              <a:ext uri="{FF2B5EF4-FFF2-40B4-BE49-F238E27FC236}">
                <a16:creationId xmlns:a16="http://schemas.microsoft.com/office/drawing/2014/main" id="{48793D2B-4F19-DF43-AF7D-95560B3D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3113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038E84-0491-D54E-898A-C02CB0C11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5CE6DA34-D864-B14B-A381-8ADC31A11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C4FA5BA-5AF8-9149-B446-A957DF32C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預留位置 4">
            <a:extLst>
              <a:ext uri="{FF2B5EF4-FFF2-40B4-BE49-F238E27FC236}">
                <a16:creationId xmlns:a16="http://schemas.microsoft.com/office/drawing/2014/main" id="{EB62449D-1951-F647-8095-BEDD2789C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ADB89D3-3CF3-5347-8F7F-894FE469D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預留位置 6">
            <a:extLst>
              <a:ext uri="{FF2B5EF4-FFF2-40B4-BE49-F238E27FC236}">
                <a16:creationId xmlns:a16="http://schemas.microsoft.com/office/drawing/2014/main" id="{C7FC2EA2-0F06-BF4E-8A78-1D9CCC2D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8" name="頁尾預留位置 7">
            <a:extLst>
              <a:ext uri="{FF2B5EF4-FFF2-40B4-BE49-F238E27FC236}">
                <a16:creationId xmlns:a16="http://schemas.microsoft.com/office/drawing/2014/main" id="{2A77DB6D-4B3C-FA4C-8E0B-9FB08048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id="{C7C017CD-4B22-FB45-8CD2-F845A143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3410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6E2F77-50D9-114C-BB52-FB5CC3549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預留位置 2">
            <a:extLst>
              <a:ext uri="{FF2B5EF4-FFF2-40B4-BE49-F238E27FC236}">
                <a16:creationId xmlns:a16="http://schemas.microsoft.com/office/drawing/2014/main" id="{DDAD2F67-DE19-5D4A-8B61-AA9E5C04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4" name="頁尾預留位置 3">
            <a:extLst>
              <a:ext uri="{FF2B5EF4-FFF2-40B4-BE49-F238E27FC236}">
                <a16:creationId xmlns:a16="http://schemas.microsoft.com/office/drawing/2014/main" id="{28645371-3B58-324B-A667-FCA379E9F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C497C079-859C-794C-995B-CDB451A3C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783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>
            <a:extLst>
              <a:ext uri="{FF2B5EF4-FFF2-40B4-BE49-F238E27FC236}">
                <a16:creationId xmlns:a16="http://schemas.microsoft.com/office/drawing/2014/main" id="{6F61C14E-87E9-524E-A965-C827C897B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3" name="頁尾預留位置 2">
            <a:extLst>
              <a:ext uri="{FF2B5EF4-FFF2-40B4-BE49-F238E27FC236}">
                <a16:creationId xmlns:a16="http://schemas.microsoft.com/office/drawing/2014/main" id="{9333A604-5EF9-CA48-9721-49818BAF1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id="{3A70BA0C-74A5-4945-B0D3-688AF06A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031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4D076D-9FC7-5842-9CAE-F8B02E98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B08781-8271-0043-9125-0A4FCEB0B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預留位置 3">
            <a:extLst>
              <a:ext uri="{FF2B5EF4-FFF2-40B4-BE49-F238E27FC236}">
                <a16:creationId xmlns:a16="http://schemas.microsoft.com/office/drawing/2014/main" id="{4FA18D00-405B-C042-A31D-64719AE60A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編輯母片文字樣式</a:t>
            </a:r>
          </a:p>
        </p:txBody>
      </p:sp>
      <p:sp>
        <p:nvSpPr>
          <p:cNvPr id="5" name="日期預留位置 4">
            <a:extLst>
              <a:ext uri="{FF2B5EF4-FFF2-40B4-BE49-F238E27FC236}">
                <a16:creationId xmlns:a16="http://schemas.microsoft.com/office/drawing/2014/main" id="{8FADD7F6-00AF-DA4E-85BF-0061BEE52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6" name="頁尾預留位置 5">
            <a:extLst>
              <a:ext uri="{FF2B5EF4-FFF2-40B4-BE49-F238E27FC236}">
                <a16:creationId xmlns:a16="http://schemas.microsoft.com/office/drawing/2014/main" id="{5DCB428D-5E1D-FB4E-AFFF-91A69472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預留位置 6">
            <a:extLst>
              <a:ext uri="{FF2B5EF4-FFF2-40B4-BE49-F238E27FC236}">
                <a16:creationId xmlns:a16="http://schemas.microsoft.com/office/drawing/2014/main" id="{EB0EFD9A-7770-CB43-A107-62A26BF66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848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BCB9CA-07BE-8942-885C-C2D764963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預留位置 2">
            <a:extLst>
              <a:ext uri="{FF2B5EF4-FFF2-40B4-BE49-F238E27FC236}">
                <a16:creationId xmlns:a16="http://schemas.microsoft.com/office/drawing/2014/main" id="{100FC963-FF5D-EA4F-913A-79F27074E6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預留位置 3">
            <a:extLst>
              <a:ext uri="{FF2B5EF4-FFF2-40B4-BE49-F238E27FC236}">
                <a16:creationId xmlns:a16="http://schemas.microsoft.com/office/drawing/2014/main" id="{6A979142-91F5-5B47-A16A-DEDFE5E72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編輯母片文字樣式</a:t>
            </a:r>
          </a:p>
        </p:txBody>
      </p:sp>
      <p:sp>
        <p:nvSpPr>
          <p:cNvPr id="5" name="日期預留位置 4">
            <a:extLst>
              <a:ext uri="{FF2B5EF4-FFF2-40B4-BE49-F238E27FC236}">
                <a16:creationId xmlns:a16="http://schemas.microsoft.com/office/drawing/2014/main" id="{DA255A8E-12FB-2F49-AF2F-E1BE8C99A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6" name="頁尾預留位置 5">
            <a:extLst>
              <a:ext uri="{FF2B5EF4-FFF2-40B4-BE49-F238E27FC236}">
                <a16:creationId xmlns:a16="http://schemas.microsoft.com/office/drawing/2014/main" id="{CD2D775D-6D35-434F-99F8-1EA33D1A4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預留位置 6">
            <a:extLst>
              <a:ext uri="{FF2B5EF4-FFF2-40B4-BE49-F238E27FC236}">
                <a16:creationId xmlns:a16="http://schemas.microsoft.com/office/drawing/2014/main" id="{01F366E8-A16B-FF47-A37A-3CDE5DFCD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4883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>
            <a:extLst>
              <a:ext uri="{FF2B5EF4-FFF2-40B4-BE49-F238E27FC236}">
                <a16:creationId xmlns:a16="http://schemas.microsoft.com/office/drawing/2014/main" id="{997460D6-EC67-1645-AF93-73CAB78EA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BE311FF1-57C6-3343-A630-C1FEC26FF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預留位置 3">
            <a:extLst>
              <a:ext uri="{FF2B5EF4-FFF2-40B4-BE49-F238E27FC236}">
                <a16:creationId xmlns:a16="http://schemas.microsoft.com/office/drawing/2014/main" id="{AF953189-FF50-9B4C-9655-07D51FA3D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5088D-383A-FD4D-9806-47C9669AA49E}" type="datetimeFigureOut">
              <a:rPr kumimoji="1" lang="zh-TW" altLang="en-US" smtClean="0"/>
              <a:t>2021/1/5</a:t>
            </a:fld>
            <a:endParaRPr kumimoji="1" lang="zh-TW" altLang="en-US"/>
          </a:p>
        </p:txBody>
      </p:sp>
      <p:sp>
        <p:nvSpPr>
          <p:cNvPr id="5" name="頁尾預留位置 4">
            <a:extLst>
              <a:ext uri="{FF2B5EF4-FFF2-40B4-BE49-F238E27FC236}">
                <a16:creationId xmlns:a16="http://schemas.microsoft.com/office/drawing/2014/main" id="{7686F0E3-AF52-AF49-A470-1809603A6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084042B7-EA0B-204E-ABD9-480108838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590D8-D5D5-A14A-91B2-F6F4A0A47AB7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5536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203200" y="152400"/>
            <a:ext cx="11785600" cy="6477000"/>
          </a:xfrm>
          <a:prstGeom prst="rect">
            <a:avLst/>
          </a:prstGeom>
          <a:solidFill>
            <a:schemeClr val="bg1"/>
          </a:solidFill>
          <a:ln w="4445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blackWhite">
          <a:xfrm>
            <a:off x="309040" y="236547"/>
            <a:ext cx="11571817" cy="6289675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615951" y="1600200"/>
            <a:ext cx="110617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dirty="0">
              <a:solidFill>
                <a:srgbClr val="000000"/>
              </a:solidFill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31373" y="332657"/>
            <a:ext cx="8736971" cy="1180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176000" cy="44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304800" y="6643688"/>
            <a:ext cx="1219200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dirty="0">
                <a:solidFill>
                  <a:srgbClr val="000000"/>
                </a:solidFill>
              </a:rPr>
              <a:t>© 2016 HL7 ® International. Licensed under Creative Commons. HL7 &amp; Health Level Seven are registered trademarks of Health Level Seven International. Reg. U.S. TM Office.</a:t>
            </a:r>
          </a:p>
        </p:txBody>
      </p:sp>
      <p:pic>
        <p:nvPicPr>
          <p:cNvPr id="1032" name="Picture 14" descr="HL7 International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8717" y="5791200"/>
            <a:ext cx="88688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1" t="19101" r="26890" b="29814"/>
          <a:stretch/>
        </p:blipFill>
        <p:spPr>
          <a:xfrm>
            <a:off x="9168341" y="260649"/>
            <a:ext cx="2712995" cy="125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3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Ø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hapi.fhir.org/baseR4/Appointment?slot=12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api.fhir.tw/fhir/Slot/123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1673" y="1122363"/>
            <a:ext cx="10446327" cy="2387600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FHIR</a:t>
            </a:r>
            <a:r>
              <a:rPr lang="zh-TW" altLang="en-US" dirty="0"/>
              <a:t> 活動排程及報名</a:t>
            </a:r>
            <a:br>
              <a:rPr lang="en-US" altLang="zh-TW" dirty="0"/>
            </a:br>
            <a:r>
              <a:rPr lang="en-US" altLang="zh-TW" dirty="0"/>
              <a:t>FHIR scheduling and appointment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0161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查詢掛號結果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民眾查詢個人或家屬之掛號資訊</a:t>
            </a:r>
            <a:endParaRPr lang="en-US" altLang="zh-TW" dirty="0"/>
          </a:p>
          <a:p>
            <a:endParaRPr lang="zh-TW" altLang="en-US" dirty="0"/>
          </a:p>
          <a:p>
            <a:r>
              <a:rPr lang="zh-TW" altLang="en-US" dirty="0"/>
              <a:t>各機構查該機構之掛號資訊</a:t>
            </a:r>
            <a:endParaRPr lang="en-US" altLang="zh-TW" dirty="0"/>
          </a:p>
          <a:p>
            <a:r>
              <a:rPr lang="en-US" altLang="zh-TW" dirty="0"/>
              <a:t>/</a:t>
            </a:r>
            <a:r>
              <a:rPr lang="en-US" altLang="zh-TW" dirty="0" err="1"/>
              <a:t>appointment?slot</a:t>
            </a:r>
            <a:r>
              <a:rPr lang="en-US" altLang="zh-TW" dirty="0"/>
              <a:t>=****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228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Resources </a:t>
            </a:r>
            <a:r>
              <a:rPr lang="zh-TW" altLang="en-US" dirty="0"/>
              <a:t>範例及其需特別注意的細部規格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可依據 </a:t>
            </a:r>
            <a:r>
              <a:rPr lang="en-US" altLang="zh-TW" dirty="0"/>
              <a:t>FHIR </a:t>
            </a:r>
            <a:r>
              <a:rPr lang="zh-TW" altLang="en-US" dirty="0"/>
              <a:t>官網或測試網站範例整理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測試網站範例</a:t>
            </a:r>
            <a:endParaRPr lang="en-US" altLang="zh-TW" dirty="0"/>
          </a:p>
          <a:p>
            <a:pPr lvl="1"/>
            <a:r>
              <a:rPr lang="en-US" altLang="zh-TW" dirty="0"/>
              <a:t>https://www.hl7.org/fhir/schedule-provider-location1-example.json.html</a:t>
            </a:r>
          </a:p>
          <a:p>
            <a:pPr lvl="1"/>
            <a:r>
              <a:rPr lang="en-US" altLang="zh-TW" dirty="0"/>
              <a:t>http://hapi.fhir.org/baseDstu3/Patient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50053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會用到的 </a:t>
            </a:r>
            <a:r>
              <a:rPr lang="en-US" altLang="zh-TW" dirty="0"/>
              <a:t>FHIR API 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新增、修改、及刪除特定的 </a:t>
            </a:r>
            <a:r>
              <a:rPr lang="en-US" altLang="zh-TW" dirty="0"/>
              <a:t>resource</a:t>
            </a:r>
          </a:p>
          <a:p>
            <a:pPr lvl="1"/>
            <a:r>
              <a:rPr lang="zh-TW" altLang="en-US" dirty="0"/>
              <a:t>基於標準 </a:t>
            </a:r>
            <a:r>
              <a:rPr lang="en-US" altLang="zh-TW" dirty="0"/>
              <a:t>Restful API</a:t>
            </a:r>
          </a:p>
          <a:p>
            <a:pPr lvl="1"/>
            <a:r>
              <a:rPr lang="en-US" altLang="zh-TW" dirty="0"/>
              <a:t>HTTP post resources</a:t>
            </a:r>
            <a:r>
              <a:rPr lang="zh-TW" altLang="en-US" dirty="0"/>
              <a:t>。</a:t>
            </a:r>
            <a:r>
              <a:rPr lang="en-US" altLang="zh-TW" dirty="0"/>
              <a:t>Post </a:t>
            </a:r>
            <a:r>
              <a:rPr lang="zh-TW" altLang="en-US" dirty="0"/>
              <a:t>新增前需注意事項</a:t>
            </a:r>
            <a:r>
              <a:rPr lang="en-US" altLang="zh-TW" dirty="0"/>
              <a:t>:</a:t>
            </a:r>
          </a:p>
          <a:p>
            <a:pPr lvl="1"/>
            <a:r>
              <a:rPr lang="zh-TW" altLang="en-US" dirty="0"/>
              <a:t>需先上傳 </a:t>
            </a:r>
            <a:r>
              <a:rPr lang="en-US" altLang="zh-TW" dirty="0"/>
              <a:t>element reference </a:t>
            </a:r>
            <a:r>
              <a:rPr lang="zh-TW" altLang="en-US" dirty="0"/>
              <a:t>之 </a:t>
            </a:r>
            <a:r>
              <a:rPr lang="en-US" altLang="zh-TW" dirty="0"/>
              <a:t>resources</a:t>
            </a:r>
          </a:p>
          <a:p>
            <a:pPr lvl="1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4220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1024" y="120237"/>
            <a:ext cx="9101753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TW" sz="4800" b="1" dirty="0">
                <a:latin typeface="+mn-ea"/>
                <a:ea typeface="+mn-ea"/>
              </a:rPr>
              <a:t>FHIR</a:t>
            </a:r>
            <a:r>
              <a:rPr lang="zh-TW" altLang="en-US" sz="4800" b="1" dirty="0">
                <a:latin typeface="+mn-ea"/>
                <a:ea typeface="+mn-ea"/>
              </a:rPr>
              <a:t> </a:t>
            </a:r>
            <a:r>
              <a:rPr lang="en-US" altLang="zh-TW" sz="4800" b="1" dirty="0">
                <a:latin typeface="+mn-ea"/>
                <a:ea typeface="+mn-ea"/>
              </a:rPr>
              <a:t>resource </a:t>
            </a:r>
            <a:r>
              <a:rPr lang="zh-TW" altLang="en-US" sz="4800" b="1" dirty="0">
                <a:latin typeface="+mn-ea"/>
                <a:ea typeface="+mn-ea"/>
              </a:rPr>
              <a:t>查詢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1202" y="1437373"/>
            <a:ext cx="10772123" cy="4328466"/>
          </a:xfrm>
        </p:spPr>
        <p:txBody>
          <a:bodyPr>
            <a:noAutofit/>
          </a:bodyPr>
          <a:lstStyle/>
          <a:p>
            <a:r>
              <a:rPr lang="zh-TW" altLang="en-US" sz="3200" dirty="0">
                <a:latin typeface="+mn-ea"/>
              </a:rPr>
              <a:t>病人資料查詢</a:t>
            </a:r>
            <a:endParaRPr lang="en-US" altLang="zh-TW" sz="3200" dirty="0">
              <a:latin typeface="+mn-ea"/>
            </a:endParaRPr>
          </a:p>
          <a:p>
            <a:pPr lvl="1"/>
            <a:r>
              <a:rPr lang="zh-TW" altLang="en-US" sz="2800" dirty="0">
                <a:latin typeface="+mn-ea"/>
              </a:rPr>
              <a:t>此醫院的病人列表</a:t>
            </a:r>
          </a:p>
          <a:p>
            <a:pPr lvl="2"/>
            <a:r>
              <a:rPr lang="en-US" altLang="zh-TW" sz="2400" dirty="0" err="1">
                <a:latin typeface="+mn-ea"/>
              </a:rPr>
              <a:t>ServiceRoot</a:t>
            </a:r>
            <a:r>
              <a:rPr lang="en-US" altLang="zh-TW" sz="2400" dirty="0">
                <a:latin typeface="+mn-ea"/>
              </a:rPr>
              <a:t>/</a:t>
            </a:r>
            <a:r>
              <a:rPr lang="en-US" altLang="zh-TW" sz="2400" dirty="0" err="1">
                <a:latin typeface="+mn-ea"/>
              </a:rPr>
              <a:t>Patient?organization</a:t>
            </a:r>
            <a:r>
              <a:rPr lang="en-US" altLang="zh-TW" sz="2400" dirty="0">
                <a:latin typeface="+mn-ea"/>
              </a:rPr>
              <a:t>=</a:t>
            </a:r>
            <a:r>
              <a:rPr lang="en-US" altLang="zh-TW" sz="2400" dirty="0" err="1">
                <a:latin typeface="+mn-ea"/>
              </a:rPr>
              <a:t>OrgID</a:t>
            </a:r>
            <a:endParaRPr lang="en-US" altLang="zh-TW" sz="2400" dirty="0">
              <a:latin typeface="+mn-ea"/>
            </a:endParaRPr>
          </a:p>
          <a:p>
            <a:pPr lvl="2"/>
            <a:r>
              <a:rPr lang="en-US" altLang="zh-TW" sz="2400" dirty="0">
                <a:latin typeface="+mn-ea"/>
              </a:rPr>
              <a:t>https://hapi.fhir.tw/fhir/Patient?organization=4</a:t>
            </a:r>
          </a:p>
          <a:p>
            <a:pPr lvl="1"/>
            <a:r>
              <a:rPr lang="zh-TW" altLang="en-US" sz="2800" dirty="0">
                <a:latin typeface="+mn-ea"/>
              </a:rPr>
              <a:t>依據病患姓名或病歷號查詢此醫院的病人</a:t>
            </a:r>
          </a:p>
          <a:p>
            <a:pPr lvl="2"/>
            <a:r>
              <a:rPr lang="en-US" altLang="zh-TW" sz="2400" dirty="0">
                <a:latin typeface="+mn-ea"/>
              </a:rPr>
              <a:t>https://hapi.fhir.tw/fhir/Patient?name='</a:t>
            </a:r>
            <a:r>
              <a:rPr lang="zh-TW" altLang="en-US" sz="2400" dirty="0">
                <a:latin typeface="+mn-ea"/>
              </a:rPr>
              <a:t>林帶玉</a:t>
            </a:r>
            <a:r>
              <a:rPr lang="en-US" altLang="zh-TW" sz="2400" dirty="0">
                <a:latin typeface="+mn-ea"/>
              </a:rPr>
              <a:t>'&amp;organization=4 (</a:t>
            </a:r>
            <a:r>
              <a:rPr lang="zh-TW" altLang="en-US" sz="2400" dirty="0">
                <a:latin typeface="+mn-ea"/>
              </a:rPr>
              <a:t>查不到</a:t>
            </a:r>
            <a:r>
              <a:rPr lang="en-US" altLang="zh-TW" sz="2400" dirty="0">
                <a:latin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58748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1024" y="120237"/>
            <a:ext cx="9101753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TW" sz="4800" b="1" dirty="0">
                <a:latin typeface="+mn-ea"/>
                <a:ea typeface="+mn-ea"/>
              </a:rPr>
              <a:t>FHIR</a:t>
            </a:r>
            <a:r>
              <a:rPr lang="zh-TW" altLang="en-US" sz="4800" b="1" dirty="0">
                <a:latin typeface="+mn-ea"/>
                <a:ea typeface="+mn-ea"/>
              </a:rPr>
              <a:t> </a:t>
            </a:r>
            <a:r>
              <a:rPr lang="en-US" altLang="zh-TW" sz="4800" b="1" dirty="0">
                <a:latin typeface="+mn-ea"/>
                <a:ea typeface="+mn-ea"/>
              </a:rPr>
              <a:t>resource </a:t>
            </a:r>
            <a:r>
              <a:rPr lang="zh-TW" altLang="en-US" sz="4800" b="1" dirty="0">
                <a:latin typeface="+mn-ea"/>
                <a:ea typeface="+mn-ea"/>
              </a:rPr>
              <a:t>查詢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1202" y="1437373"/>
            <a:ext cx="10772123" cy="4328466"/>
          </a:xfrm>
        </p:spPr>
        <p:txBody>
          <a:bodyPr>
            <a:noAutofit/>
          </a:bodyPr>
          <a:lstStyle/>
          <a:p>
            <a:r>
              <a:rPr lang="zh-TW" altLang="en-US" sz="3200" dirty="0">
                <a:latin typeface="+mn-ea"/>
              </a:rPr>
              <a:t>看診資訊查詢</a:t>
            </a:r>
            <a:endParaRPr lang="en-US" altLang="zh-TW" sz="3200" dirty="0">
              <a:latin typeface="+mn-ea"/>
            </a:endParaRPr>
          </a:p>
          <a:p>
            <a:pPr lvl="1"/>
            <a:r>
              <a:rPr lang="zh-TW" altLang="en-US" sz="2800" dirty="0">
                <a:latin typeface="+mn-ea"/>
              </a:rPr>
              <a:t>某班表包含的時段</a:t>
            </a:r>
          </a:p>
          <a:p>
            <a:pPr lvl="1"/>
            <a:r>
              <a:rPr lang="en-US" altLang="zh-TW" sz="2800" dirty="0">
                <a:latin typeface="+mn-ea"/>
              </a:rPr>
              <a:t>http://hapi.fhir.org/baseDstu3/Slot?schedule=1896788</a:t>
            </a:r>
          </a:p>
          <a:p>
            <a:pPr lvl="1"/>
            <a:r>
              <a:rPr lang="zh-TW" altLang="en-US" sz="2800" dirty="0">
                <a:latin typeface="+mn-ea"/>
              </a:rPr>
              <a:t>查詢某時段之小兒科醫師</a:t>
            </a:r>
            <a:r>
              <a:rPr lang="en-US" altLang="zh-TW" sz="2800" dirty="0">
                <a:latin typeface="+mn-ea"/>
              </a:rPr>
              <a:t>(</a:t>
            </a:r>
            <a:r>
              <a:rPr lang="zh-TW" altLang="en-US" sz="2800" dirty="0">
                <a:latin typeface="+mn-ea"/>
              </a:rPr>
              <a:t>可能有好幾個</a:t>
            </a:r>
            <a:r>
              <a:rPr lang="en-US" altLang="zh-TW" sz="2800" dirty="0">
                <a:latin typeface="+mn-ea"/>
              </a:rPr>
              <a:t>)</a:t>
            </a:r>
            <a:r>
              <a:rPr lang="zh-TW" altLang="en-US" sz="2800" dirty="0">
                <a:latin typeface="+mn-ea"/>
              </a:rPr>
              <a:t>之看診時間</a:t>
            </a:r>
          </a:p>
          <a:p>
            <a:r>
              <a:rPr lang="zh-TW" altLang="en-US" sz="3200" dirty="0">
                <a:latin typeface="+mn-ea"/>
              </a:rPr>
              <a:t>掛號資料查詢</a:t>
            </a:r>
            <a:endParaRPr lang="en-US" altLang="zh-TW" sz="3200" dirty="0">
              <a:latin typeface="+mn-ea"/>
            </a:endParaRPr>
          </a:p>
          <a:p>
            <a:r>
              <a:rPr lang="zh-TW" altLang="en-US" sz="3200" dirty="0">
                <a:latin typeface="+mn-ea"/>
              </a:rPr>
              <a:t>查某時段之掛號病人</a:t>
            </a:r>
          </a:p>
          <a:p>
            <a:pPr lvl="1"/>
            <a:r>
              <a:rPr lang="en-US" altLang="zh-TW" sz="2800" dirty="0">
                <a:latin typeface="+mn-ea"/>
                <a:hlinkClick r:id="rId2"/>
              </a:rPr>
              <a:t>http://hapi.fhir.org/baseR4/Appointment?slot=123</a:t>
            </a:r>
            <a:endParaRPr lang="en-US" altLang="zh-TW" sz="2800" dirty="0">
              <a:latin typeface="+mn-ea"/>
            </a:endParaRPr>
          </a:p>
          <a:p>
            <a:r>
              <a:rPr lang="zh-TW" altLang="en-US" sz="3600" dirty="0">
                <a:latin typeface="+mn-ea"/>
              </a:rPr>
              <a:t>查詢某一病人之掛號資料</a:t>
            </a:r>
            <a:endParaRPr lang="en-US" altLang="zh-TW" sz="3600" dirty="0">
              <a:latin typeface="+mn-ea"/>
            </a:endParaRPr>
          </a:p>
          <a:p>
            <a:pPr lvl="1"/>
            <a:r>
              <a:rPr lang="en-US" altLang="zh-TW" sz="2800" dirty="0">
                <a:latin typeface="+mn-ea"/>
              </a:rPr>
              <a:t>http://hapi.fhir.org/baseR4/Appointment?patient=123</a:t>
            </a:r>
            <a:endParaRPr lang="zh-TW" altLang="en-US" sz="2800" dirty="0">
              <a:latin typeface="+mn-ea"/>
            </a:endParaRPr>
          </a:p>
          <a:p>
            <a:pPr lvl="2"/>
            <a:endParaRPr lang="zh-TW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7179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1024" y="381000"/>
            <a:ext cx="10776940" cy="1143000"/>
          </a:xfrm>
        </p:spPr>
        <p:txBody>
          <a:bodyPr>
            <a:noAutofit/>
          </a:bodyPr>
          <a:lstStyle/>
          <a:p>
            <a:pPr algn="ctr"/>
            <a:r>
              <a:rPr lang="en-US" altLang="zh-TW" sz="4800" b="1" dirty="0">
                <a:latin typeface="+mn-ea"/>
                <a:ea typeface="+mn-ea"/>
              </a:rPr>
              <a:t>FHIR scheduling and appointment </a:t>
            </a:r>
            <a:r>
              <a:rPr lang="zh-TW" altLang="en-US" sz="4800" b="1" dirty="0">
                <a:latin typeface="+mn-ea"/>
                <a:ea typeface="+mn-ea"/>
              </a:rPr>
              <a:t>應用情境</a:t>
            </a:r>
            <a:br>
              <a:rPr lang="zh-TW" altLang="en-US" sz="4800" b="1" dirty="0">
                <a:latin typeface="+mn-ea"/>
                <a:ea typeface="+mn-ea"/>
              </a:rPr>
            </a:br>
            <a:endParaRPr lang="zh-TW" altLang="en-US" sz="4800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7572" y="1524000"/>
            <a:ext cx="10772123" cy="4328466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+mn-ea"/>
              </a:rPr>
              <a:t>看病、檢查、或其他健康服務掛號</a:t>
            </a:r>
            <a:endParaRPr lang="en-US" altLang="zh-TW" dirty="0">
              <a:latin typeface="+mn-ea"/>
            </a:endParaRPr>
          </a:p>
          <a:p>
            <a:pPr lvl="1"/>
            <a:r>
              <a:rPr lang="zh-TW" altLang="en-US" dirty="0">
                <a:latin typeface="+mn-ea"/>
              </a:rPr>
              <a:t>如復健中心復健、影像檢查、遠距諮詢等</a:t>
            </a:r>
            <a:endParaRPr lang="en-US" altLang="zh-TW" dirty="0">
              <a:latin typeface="+mn-ea"/>
            </a:endParaRPr>
          </a:p>
          <a:p>
            <a:pPr lvl="1"/>
            <a:r>
              <a:rPr lang="zh-TW" altLang="en-US" dirty="0">
                <a:latin typeface="+mn-ea"/>
              </a:rPr>
              <a:t>有不少熱心醫師願意提供遠距諮詢</a:t>
            </a:r>
            <a:endParaRPr lang="en-US" altLang="zh-TW" dirty="0">
              <a:latin typeface="+mn-ea"/>
            </a:endParaRPr>
          </a:p>
          <a:p>
            <a:r>
              <a:rPr lang="zh-TW" altLang="en-US" dirty="0">
                <a:latin typeface="+mn-ea"/>
              </a:rPr>
              <a:t>服務時間預約及排程</a:t>
            </a:r>
            <a:endParaRPr lang="en-US" altLang="zh-TW" dirty="0">
              <a:latin typeface="+mn-ea"/>
            </a:endParaRPr>
          </a:p>
          <a:p>
            <a:pPr lvl="1"/>
            <a:r>
              <a:rPr lang="zh-TW" altLang="en-US" dirty="0">
                <a:latin typeface="+mn-ea"/>
              </a:rPr>
              <a:t>如派車、居家護理、居家服務等</a:t>
            </a:r>
            <a:endParaRPr lang="en-US" altLang="zh-TW" dirty="0">
              <a:latin typeface="+mn-ea"/>
            </a:endParaRPr>
          </a:p>
          <a:p>
            <a:r>
              <a:rPr lang="zh-TW" altLang="en-US" dirty="0">
                <a:latin typeface="+mn-ea"/>
              </a:rPr>
              <a:t>各式活動排程及預約報名</a:t>
            </a:r>
            <a:endParaRPr lang="en-US" altLang="zh-TW" dirty="0">
              <a:latin typeface="+mn-ea"/>
            </a:endParaRPr>
          </a:p>
          <a:p>
            <a:r>
              <a:rPr lang="zh-TW" altLang="en-US" dirty="0">
                <a:latin typeface="+mn-ea"/>
              </a:rPr>
              <a:t>排定課程時間表及選課</a:t>
            </a:r>
            <a:endParaRPr lang="en-US" altLang="zh-TW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4552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應用情境範例</a:t>
            </a:r>
            <a:r>
              <a:rPr lang="en-US" altLang="zh-TW" dirty="0"/>
              <a:t>:</a:t>
            </a:r>
            <a:r>
              <a:rPr lang="zh-TW" altLang="en-US" dirty="0"/>
              <a:t> 統一之網路掛號平台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解決不同醫院就醫，需使用不同掛號系統造成的不便</a:t>
            </a:r>
            <a:endParaRPr lang="en-US" altLang="zh-TW" dirty="0"/>
          </a:p>
          <a:p>
            <a:pPr lvl="1"/>
            <a:r>
              <a:rPr lang="zh-TW" altLang="en-US" dirty="0"/>
              <a:t>利於民眾從此平台，選擇方便的時間及醫院預約掛號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幫小診所或健康醫療單位建立網路掛號服務</a:t>
            </a:r>
            <a:endParaRPr lang="en-US" altLang="zh-TW" dirty="0"/>
          </a:p>
          <a:p>
            <a:pPr lvl="1"/>
            <a:r>
              <a:rPr lang="zh-TW" altLang="en-US" dirty="0"/>
              <a:t>診所及小型機構，往往無資訊人力建立及維護醫資系統</a:t>
            </a:r>
            <a:endParaRPr lang="en-US" altLang="zh-TW" dirty="0"/>
          </a:p>
          <a:p>
            <a:pPr lvl="1"/>
            <a:r>
              <a:rPr lang="zh-TW" altLang="en-US" dirty="0"/>
              <a:t>可用統一之平台提供網路掛號機制</a:t>
            </a:r>
          </a:p>
        </p:txBody>
      </p:sp>
    </p:spTree>
    <p:extLst>
      <p:ext uri="{BB962C8B-B14F-4D97-AF65-F5344CB8AC3E}">
        <p14:creationId xmlns:p14="http://schemas.microsoft.com/office/powerpoint/2010/main" val="230427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線上掛號流程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應用情境概述</a:t>
            </a:r>
          </a:p>
          <a:p>
            <a:pPr lvl="1"/>
            <a:r>
              <a:rPr lang="zh-TW" altLang="en-US" dirty="0"/>
              <a:t>基於 </a:t>
            </a:r>
            <a:r>
              <a:rPr lang="en-US" altLang="zh-TW" dirty="0"/>
              <a:t>FHIR </a:t>
            </a:r>
            <a:r>
              <a:rPr lang="zh-TW" altLang="en-US" dirty="0"/>
              <a:t>規範，醫療機構提供門診時間表，提供網頁或 </a:t>
            </a:r>
            <a:r>
              <a:rPr lang="en-US" altLang="zh-TW" dirty="0"/>
              <a:t>APP </a:t>
            </a:r>
            <a:r>
              <a:rPr lang="zh-TW" altLang="en-US" dirty="0"/>
              <a:t>介面讓病人線上掛號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民眾可查特定科別之近期看診醫師或提供服務之機構</a:t>
            </a:r>
            <a:endParaRPr lang="en-US" altLang="zh-TW" dirty="0"/>
          </a:p>
          <a:p>
            <a:pPr lvl="2"/>
            <a:r>
              <a:rPr lang="zh-TW" altLang="en-US" dirty="0"/>
              <a:t>如牙科、小兒科、眼科、復健科等</a:t>
            </a:r>
          </a:p>
        </p:txBody>
      </p:sp>
    </p:spTree>
    <p:extLst>
      <p:ext uri="{BB962C8B-B14F-4D97-AF65-F5344CB8AC3E}">
        <p14:creationId xmlns:p14="http://schemas.microsoft.com/office/powerpoint/2010/main" val="1821784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zh-TW" altLang="en-US" dirty="0"/>
            </a:br>
            <a:r>
              <a:rPr lang="zh-TW" altLang="en-US" dirty="0"/>
              <a:t>預定產生之使用功能與介面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醫院人員增修門診時間表介面</a:t>
            </a:r>
            <a:endParaRPr lang="en-US" altLang="zh-TW" dirty="0"/>
          </a:p>
          <a:p>
            <a:r>
              <a:rPr lang="zh-TW" altLang="en-US" dirty="0"/>
              <a:t>民眾註冊帳號及病人基本資料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民眾查詢檢視門診時間表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點選時間表上某時段，新增掛號資訊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>
                <a:solidFill>
                  <a:srgbClr val="FF0000"/>
                </a:solidFill>
              </a:rPr>
              <a:t>醫院人員查詢某時段掛號資料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/>
          </a:p>
          <a:p>
            <a:r>
              <a:rPr lang="zh-TW" altLang="en-US" dirty="0"/>
              <a:t>其他案例可為 </a:t>
            </a:r>
            <a:r>
              <a:rPr lang="en-US" altLang="zh-TW" dirty="0"/>
              <a:t>APP </a:t>
            </a:r>
            <a:r>
              <a:rPr lang="zh-TW" altLang="en-US" dirty="0"/>
              <a:t>、網頁之資料輸入、呈現、及統計分析介面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7321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1024" y="120237"/>
            <a:ext cx="9101753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>
                <a:latin typeface="+mn-ea"/>
                <a:ea typeface="+mn-ea"/>
              </a:rPr>
              <a:t>相關 </a:t>
            </a:r>
            <a:r>
              <a:rPr lang="en-US" altLang="zh-TW" sz="4800" b="1" dirty="0">
                <a:latin typeface="+mn-ea"/>
                <a:ea typeface="+mn-ea"/>
              </a:rPr>
              <a:t>FHIR</a:t>
            </a:r>
            <a:r>
              <a:rPr lang="zh-TW" altLang="en-US" sz="4800" b="1" dirty="0">
                <a:latin typeface="+mn-ea"/>
                <a:ea typeface="+mn-ea"/>
              </a:rPr>
              <a:t> </a:t>
            </a:r>
            <a:r>
              <a:rPr lang="en-US" altLang="zh-TW" sz="4800" b="1" dirty="0">
                <a:latin typeface="+mn-ea"/>
                <a:ea typeface="+mn-ea"/>
              </a:rPr>
              <a:t>resources</a:t>
            </a:r>
            <a:endParaRPr lang="zh-TW" altLang="en-US" sz="4800" b="1" dirty="0"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7572" y="1524000"/>
            <a:ext cx="10772123" cy="4328466"/>
          </a:xfrm>
        </p:spPr>
        <p:txBody>
          <a:bodyPr>
            <a:noAutofit/>
          </a:bodyPr>
          <a:lstStyle/>
          <a:p>
            <a:r>
              <a:rPr lang="zh-TW" altLang="en-US" sz="3200" dirty="0">
                <a:latin typeface="+mn-ea"/>
              </a:rPr>
              <a:t>預約及掛號所需資訊</a:t>
            </a:r>
          </a:p>
          <a:p>
            <a:pPr lvl="1"/>
            <a:r>
              <a:rPr lang="zh-TW" altLang="en-US" sz="2800" dirty="0">
                <a:latin typeface="+mn-ea"/>
              </a:rPr>
              <a:t>門診時間表</a:t>
            </a:r>
            <a:r>
              <a:rPr lang="en-US" altLang="zh-TW" sz="2800" dirty="0">
                <a:latin typeface="+mn-ea"/>
              </a:rPr>
              <a:t>:schedule</a:t>
            </a:r>
          </a:p>
          <a:p>
            <a:pPr lvl="1"/>
            <a:r>
              <a:rPr lang="zh-TW" altLang="en-US" sz="2800" dirty="0">
                <a:latin typeface="+mn-ea"/>
              </a:rPr>
              <a:t>看診科別及時段</a:t>
            </a:r>
            <a:r>
              <a:rPr lang="en-US" altLang="zh-TW" sz="2800" dirty="0">
                <a:latin typeface="+mn-ea"/>
              </a:rPr>
              <a:t>: Slot</a:t>
            </a:r>
          </a:p>
          <a:p>
            <a:pPr lvl="1"/>
            <a:r>
              <a:rPr lang="zh-TW" altLang="en-US" sz="2800" dirty="0">
                <a:latin typeface="+mn-ea"/>
              </a:rPr>
              <a:t>掛號結果</a:t>
            </a:r>
            <a:r>
              <a:rPr lang="en-US" altLang="zh-TW" sz="2800" dirty="0">
                <a:latin typeface="+mn-ea"/>
              </a:rPr>
              <a:t>: appointment </a:t>
            </a:r>
          </a:p>
          <a:p>
            <a:r>
              <a:rPr lang="zh-TW" altLang="en-US" sz="3200" dirty="0">
                <a:latin typeface="+mn-ea"/>
              </a:rPr>
              <a:t>需預先建立的人員組織</a:t>
            </a:r>
            <a:endParaRPr lang="en-US" altLang="zh-TW" sz="3200" dirty="0">
              <a:latin typeface="+mn-ea"/>
            </a:endParaRPr>
          </a:p>
          <a:p>
            <a:pPr lvl="1"/>
            <a:r>
              <a:rPr lang="en-US" altLang="zh-TW" sz="2800" b="1" dirty="0">
                <a:latin typeface="+mn-ea"/>
              </a:rPr>
              <a:t>Organization </a:t>
            </a:r>
            <a:r>
              <a:rPr lang="zh-TW" altLang="en-US" sz="2800" b="1" dirty="0">
                <a:latin typeface="+mn-ea"/>
              </a:rPr>
              <a:t>組織</a:t>
            </a:r>
            <a:endParaRPr lang="en-US" altLang="zh-TW" sz="2800" b="1" dirty="0">
              <a:latin typeface="+mn-ea"/>
            </a:endParaRPr>
          </a:p>
          <a:p>
            <a:pPr lvl="1"/>
            <a:r>
              <a:rPr lang="en-US" altLang="zh-TW" sz="2800" b="1" dirty="0">
                <a:latin typeface="+mn-ea"/>
              </a:rPr>
              <a:t>Person (</a:t>
            </a:r>
            <a:r>
              <a:rPr lang="zh-TW" altLang="en-US" sz="2800" b="1" dirty="0">
                <a:latin typeface="+mn-ea"/>
              </a:rPr>
              <a:t>紀錄帳號</a:t>
            </a:r>
            <a:r>
              <a:rPr lang="en-US" altLang="zh-TW" sz="2800" b="1" dirty="0">
                <a:latin typeface="+mn-ea"/>
              </a:rPr>
              <a:t>)</a:t>
            </a:r>
            <a:endParaRPr lang="zh-TW" altLang="en-US" sz="2800" b="1" dirty="0">
              <a:latin typeface="+mn-ea"/>
            </a:endParaRPr>
          </a:p>
          <a:p>
            <a:pPr lvl="1"/>
            <a:r>
              <a:rPr lang="en-US" altLang="zh-TW" sz="2800" b="1" dirty="0">
                <a:latin typeface="+mn-ea"/>
              </a:rPr>
              <a:t>Patient </a:t>
            </a:r>
            <a:r>
              <a:rPr lang="zh-TW" altLang="en-US" sz="2800" b="1" dirty="0">
                <a:latin typeface="+mn-ea"/>
              </a:rPr>
              <a:t>病人基本資料 </a:t>
            </a:r>
            <a:r>
              <a:rPr lang="en-US" altLang="zh-TW" sz="2800" b="1" dirty="0">
                <a:latin typeface="+mn-ea"/>
              </a:rPr>
              <a:t>(</a:t>
            </a:r>
            <a:r>
              <a:rPr lang="zh-TW" altLang="en-US" sz="2800" b="1" dirty="0">
                <a:latin typeface="+mn-ea"/>
              </a:rPr>
              <a:t>不含帳號</a:t>
            </a:r>
            <a:r>
              <a:rPr lang="en-US" altLang="zh-TW" sz="2800" b="1" dirty="0">
                <a:latin typeface="+mn-ea"/>
              </a:rPr>
              <a:t>)</a:t>
            </a:r>
          </a:p>
          <a:p>
            <a:pPr lvl="1"/>
            <a:r>
              <a:rPr lang="en-US" altLang="zh-TW" sz="2800" b="1" dirty="0">
                <a:latin typeface="+mn-ea"/>
              </a:rPr>
              <a:t>Practitioner</a:t>
            </a:r>
            <a:r>
              <a:rPr lang="zh-TW" altLang="en-US" sz="2800" b="1" dirty="0">
                <a:latin typeface="+mn-ea"/>
              </a:rPr>
              <a:t> 醫護從業人員</a:t>
            </a:r>
            <a:endParaRPr lang="en-US" altLang="zh-TW" sz="2800" b="1" dirty="0">
              <a:latin typeface="+mn-ea"/>
            </a:endParaRPr>
          </a:p>
          <a:p>
            <a:pPr lvl="1"/>
            <a:r>
              <a:rPr lang="en-US" altLang="zh-TW" sz="2800" b="1" dirty="0" err="1">
                <a:latin typeface="+mn-ea"/>
              </a:rPr>
              <a:t>PractitionerRole</a:t>
            </a:r>
            <a:r>
              <a:rPr lang="zh-TW" altLang="en-US" sz="2800" b="1" dirty="0">
                <a:latin typeface="+mn-ea"/>
              </a:rPr>
              <a:t> 隸屬於某組織之工作人員</a:t>
            </a:r>
            <a:endParaRPr lang="en-US" altLang="zh-TW" sz="2800" b="1" dirty="0">
              <a:latin typeface="+mn-ea"/>
            </a:endParaRPr>
          </a:p>
          <a:p>
            <a:pPr lvl="1"/>
            <a:r>
              <a:rPr lang="en-US" altLang="zh-TW" sz="2800" b="1" dirty="0">
                <a:latin typeface="+mn-ea"/>
              </a:rPr>
              <a:t>Location: schedule reference </a:t>
            </a:r>
            <a:r>
              <a:rPr lang="zh-TW" altLang="en-US" sz="2800" b="1" dirty="0">
                <a:latin typeface="+mn-ea"/>
              </a:rPr>
              <a:t>到 </a:t>
            </a:r>
            <a:r>
              <a:rPr lang="en-US" altLang="zh-TW" sz="2800" b="1" dirty="0">
                <a:latin typeface="+mn-ea"/>
              </a:rPr>
              <a:t>location</a:t>
            </a:r>
          </a:p>
          <a:p>
            <a:pPr lvl="1"/>
            <a:endParaRPr lang="en-US" altLang="zh-TW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5876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1024" y="120237"/>
            <a:ext cx="9101753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>
                <a:latin typeface="+mn-ea"/>
                <a:ea typeface="+mn-ea"/>
              </a:rPr>
              <a:t>掛號流程分析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71202" y="1437373"/>
            <a:ext cx="10772123" cy="4328466"/>
          </a:xfrm>
        </p:spPr>
        <p:txBody>
          <a:bodyPr>
            <a:noAutofit/>
          </a:bodyPr>
          <a:lstStyle/>
          <a:p>
            <a:r>
              <a:rPr lang="zh-TW" altLang="en-US" sz="3200" dirty="0">
                <a:latin typeface="+mn-ea"/>
              </a:rPr>
              <a:t>醫療單位定期上傳及更新</a:t>
            </a:r>
            <a:r>
              <a:rPr lang="en-US" altLang="zh-TW" sz="3200" dirty="0">
                <a:latin typeface="+mn-ea"/>
              </a:rPr>
              <a:t>:</a:t>
            </a:r>
          </a:p>
          <a:p>
            <a:pPr lvl="1"/>
            <a:r>
              <a:rPr lang="zh-TW" altLang="en-US" sz="2800" dirty="0">
                <a:latin typeface="+mn-ea"/>
              </a:rPr>
              <a:t>醫療健康人員與機構資訊</a:t>
            </a:r>
          </a:p>
          <a:p>
            <a:pPr lvl="1"/>
            <a:r>
              <a:rPr lang="zh-TW" altLang="en-US" sz="2800" dirty="0">
                <a:latin typeface="+mn-ea"/>
              </a:rPr>
              <a:t>預約掛號時段資訊</a:t>
            </a:r>
          </a:p>
          <a:p>
            <a:pPr lvl="2"/>
            <a:r>
              <a:rPr lang="zh-TW" altLang="en-US" sz="2400" dirty="0">
                <a:latin typeface="+mn-ea"/>
              </a:rPr>
              <a:t>門診時間表</a:t>
            </a:r>
            <a:r>
              <a:rPr lang="en-US" altLang="zh-TW" sz="2400" dirty="0">
                <a:latin typeface="+mn-ea"/>
              </a:rPr>
              <a:t>:schedule</a:t>
            </a:r>
            <a:r>
              <a:rPr lang="zh-TW" altLang="en-US" sz="2400" dirty="0">
                <a:latin typeface="+mn-ea"/>
              </a:rPr>
              <a:t>、看診科別及時段</a:t>
            </a:r>
            <a:r>
              <a:rPr lang="en-US" altLang="zh-TW" sz="2400" dirty="0">
                <a:latin typeface="+mn-ea"/>
              </a:rPr>
              <a:t>: Slot</a:t>
            </a:r>
          </a:p>
          <a:p>
            <a:r>
              <a:rPr lang="zh-TW" altLang="en-US" sz="3200" dirty="0">
                <a:latin typeface="+mn-ea"/>
              </a:rPr>
              <a:t>民眾</a:t>
            </a:r>
            <a:endParaRPr lang="en-US" altLang="zh-TW" sz="3200" dirty="0">
              <a:latin typeface="+mn-ea"/>
            </a:endParaRPr>
          </a:p>
          <a:p>
            <a:pPr lvl="1"/>
            <a:r>
              <a:rPr lang="zh-TW" altLang="en-US" sz="2800" dirty="0">
                <a:latin typeface="+mn-ea"/>
              </a:rPr>
              <a:t>預先在平台建立帳號、可提供病人狀況及問題資訊、選定掛號時段</a:t>
            </a:r>
            <a:endParaRPr lang="en-US" altLang="zh-TW" sz="2800" dirty="0">
              <a:latin typeface="+mn-ea"/>
            </a:endParaRPr>
          </a:p>
          <a:p>
            <a:r>
              <a:rPr lang="zh-TW" altLang="en-US" sz="3200" dirty="0">
                <a:latin typeface="+mn-ea"/>
              </a:rPr>
              <a:t>結果查詢</a:t>
            </a:r>
            <a:endParaRPr lang="en-US" altLang="zh-TW" sz="3200" dirty="0">
              <a:latin typeface="+mn-ea"/>
            </a:endParaRPr>
          </a:p>
          <a:p>
            <a:pPr lvl="1"/>
            <a:r>
              <a:rPr lang="zh-TW" altLang="en-US" sz="2800" dirty="0">
                <a:latin typeface="+mn-ea"/>
              </a:rPr>
              <a:t>民眾查詢個人或家屬之掛號資訊</a:t>
            </a:r>
            <a:endParaRPr lang="en-US" altLang="zh-TW" sz="2800" dirty="0">
              <a:latin typeface="+mn-ea"/>
            </a:endParaRPr>
          </a:p>
          <a:p>
            <a:pPr lvl="1"/>
            <a:r>
              <a:rPr lang="zh-TW" altLang="en-US" sz="2800" dirty="0">
                <a:latin typeface="+mn-ea"/>
              </a:rPr>
              <a:t>各機構查該機構之掛號資訊</a:t>
            </a:r>
            <a:endParaRPr lang="en-US" altLang="zh-TW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99309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800" y="272766"/>
            <a:ext cx="10515600" cy="1325563"/>
          </a:xfrm>
        </p:spPr>
        <p:txBody>
          <a:bodyPr/>
          <a:lstStyle/>
          <a:p>
            <a:pPr algn="ctr"/>
            <a:r>
              <a:rPr lang="zh-TW" altLang="en-US" dirty="0"/>
              <a:t>已上傳之資料範例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https://hapi.fhir.tw/fhir/Patient?organization=4</a:t>
            </a:r>
          </a:p>
          <a:p>
            <a:r>
              <a:rPr lang="en-US" altLang="zh-TW" dirty="0"/>
              <a:t>https://hapi.fhir.tw/fhir/Practitioner/1230</a:t>
            </a:r>
          </a:p>
          <a:p>
            <a:r>
              <a:rPr lang="en-US" altLang="zh-TW" dirty="0"/>
              <a:t>https://hapi.fhir.tw/fhir/Location/1232</a:t>
            </a:r>
          </a:p>
          <a:p>
            <a:r>
              <a:rPr lang="en-US" altLang="zh-TW" dirty="0"/>
              <a:t>https://hapi.fhir.tw/fhir/Schedule/1233</a:t>
            </a:r>
          </a:p>
          <a:p>
            <a:r>
              <a:rPr lang="en-US" altLang="zh-TW" dirty="0">
                <a:hlinkClick r:id="rId2"/>
              </a:rPr>
              <a:t>https://hapi.fhir.tw/fhir/Slot/1236</a:t>
            </a:r>
            <a:endParaRPr lang="en-US" altLang="zh-TW" dirty="0"/>
          </a:p>
          <a:p>
            <a:r>
              <a:rPr lang="en-US" altLang="zh-TW" dirty="0"/>
              <a:t>slot with comment:</a:t>
            </a:r>
            <a:r>
              <a:rPr lang="zh-TW" altLang="en-US" dirty="0"/>
              <a:t> 限掛人數</a:t>
            </a:r>
            <a:endParaRPr lang="en-US" altLang="zh-TW" dirty="0"/>
          </a:p>
          <a:p>
            <a:r>
              <a:rPr lang="zh-TW" altLang="en-US" dirty="0"/>
              <a:t>新增範例需求</a:t>
            </a:r>
            <a:endParaRPr lang="en-US" altLang="zh-TW" dirty="0"/>
          </a:p>
          <a:p>
            <a:pPr lvl="1"/>
            <a:r>
              <a:rPr lang="zh-TW" altLang="en-US" dirty="0"/>
              <a:t>更多個病人資料</a:t>
            </a:r>
            <a:endParaRPr lang="en-US" altLang="zh-TW" dirty="0"/>
          </a:p>
          <a:p>
            <a:pPr lvl="1"/>
            <a:r>
              <a:rPr lang="zh-TW" altLang="en-US" dirty="0"/>
              <a:t>建構兩三個不同機構</a:t>
            </a:r>
            <a:r>
              <a:rPr lang="en-US" altLang="zh-TW" dirty="0"/>
              <a:t>(</a:t>
            </a:r>
            <a:r>
              <a:rPr lang="zh-TW" altLang="en-US" dirty="0"/>
              <a:t>眼科</a:t>
            </a:r>
            <a:r>
              <a:rPr lang="en-US" altLang="zh-TW" dirty="0"/>
              <a:t>)</a:t>
            </a:r>
            <a:r>
              <a:rPr lang="zh-TW" altLang="en-US" dirty="0"/>
              <a:t>醫生之看診排程</a:t>
            </a:r>
            <a:r>
              <a:rPr lang="en-US" altLang="zh-TW" dirty="0"/>
              <a:t>(</a:t>
            </a:r>
            <a:r>
              <a:rPr lang="zh-TW" altLang="en-US" dirty="0"/>
              <a:t> </a:t>
            </a:r>
            <a:r>
              <a:rPr lang="en-US" altLang="zh-TW" dirty="0"/>
              <a:t>schedule)</a:t>
            </a:r>
          </a:p>
          <a:p>
            <a:pPr lvl="2"/>
            <a:r>
              <a:rPr lang="en-US" altLang="zh-TW" dirty="0"/>
              <a:t>Schedule </a:t>
            </a:r>
            <a:r>
              <a:rPr lang="zh-TW" altLang="en-US" dirty="0"/>
              <a:t>當中新增多個時段 </a:t>
            </a:r>
            <a:r>
              <a:rPr lang="en-US" altLang="zh-TW" dirty="0"/>
              <a:t>(slot)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3558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掛號新增介面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登入病人</a:t>
            </a:r>
            <a:endParaRPr lang="en-US" altLang="zh-TW" dirty="0"/>
          </a:p>
          <a:p>
            <a:r>
              <a:rPr lang="zh-TW" altLang="en-US" dirty="0"/>
              <a:t>查詢及條列看診時間表</a:t>
            </a:r>
            <a:endParaRPr lang="en-US" altLang="zh-TW" dirty="0"/>
          </a:p>
          <a:p>
            <a:pPr lvl="1"/>
            <a:r>
              <a:rPr lang="en-US" altLang="zh-TW" dirty="0"/>
              <a:t>https://hapi.fhir.tw/fhir/Slot?schedule=1233</a:t>
            </a:r>
          </a:p>
          <a:p>
            <a:r>
              <a:rPr lang="zh-TW" altLang="en-US" dirty="0"/>
              <a:t>選擇時段</a:t>
            </a:r>
            <a:r>
              <a:rPr lang="en-US" altLang="zh-TW" dirty="0"/>
              <a:t>(slot)</a:t>
            </a:r>
          </a:p>
          <a:p>
            <a:r>
              <a:rPr lang="zh-TW" altLang="en-US" dirty="0"/>
              <a:t>產生及上傳掛號資訊</a:t>
            </a:r>
          </a:p>
        </p:txBody>
      </p:sp>
    </p:spTree>
    <p:extLst>
      <p:ext uri="{BB962C8B-B14F-4D97-AF65-F5344CB8AC3E}">
        <p14:creationId xmlns:p14="http://schemas.microsoft.com/office/powerpoint/2010/main" val="3175866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Refined">
  <a:themeElements>
    <a:clrScheme name="Refined 6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CC3300"/>
      </a:accent1>
      <a:accent2>
        <a:srgbClr val="666699"/>
      </a:accent2>
      <a:accent3>
        <a:srgbClr val="FFFFFF"/>
      </a:accent3>
      <a:accent4>
        <a:srgbClr val="000000"/>
      </a:accent4>
      <a:accent5>
        <a:srgbClr val="E2ADAA"/>
      </a:accent5>
      <a:accent6>
        <a:srgbClr val="5C5C8A"/>
      </a:accent6>
      <a:hlink>
        <a:srgbClr val="999900"/>
      </a:hlink>
      <a:folHlink>
        <a:srgbClr val="4D4D4D"/>
      </a:folHlink>
    </a:clrScheme>
    <a:fontScheme name="Refined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fined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ed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ed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33737</TotalTime>
  <Words>809</Words>
  <Application>Microsoft Office PowerPoint</Application>
  <PresentationFormat>寬螢幕</PresentationFormat>
  <Paragraphs>102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14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Consolas</vt:lpstr>
      <vt:lpstr>Times New Roman</vt:lpstr>
      <vt:lpstr>Verdana</vt:lpstr>
      <vt:lpstr>Wingdings</vt:lpstr>
      <vt:lpstr>Office 佈景主題</vt:lpstr>
      <vt:lpstr>1_Refined</vt:lpstr>
      <vt:lpstr>FHIR 活動排程及報名 FHIR scheduling and appointment</vt:lpstr>
      <vt:lpstr>FHIR scheduling and appointment 應用情境 </vt:lpstr>
      <vt:lpstr>應用情境範例: 統一之網路掛號平台</vt:lpstr>
      <vt:lpstr>線上掛號流程</vt:lpstr>
      <vt:lpstr> 預定產生之使用功能與介面</vt:lpstr>
      <vt:lpstr>相關 FHIR resources</vt:lpstr>
      <vt:lpstr>掛號流程分析</vt:lpstr>
      <vt:lpstr>已上傳之資料範例</vt:lpstr>
      <vt:lpstr>掛號新增介面</vt:lpstr>
      <vt:lpstr>查詢掛號結果</vt:lpstr>
      <vt:lpstr>Resources 範例及其需特別注意的細部規格</vt:lpstr>
      <vt:lpstr>會用到的 FHIR API  </vt:lpstr>
      <vt:lpstr>FHIR resource 查詢</vt:lpstr>
      <vt:lpstr>FHIR resource 查詢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使用者</dc:creator>
  <cp:lastModifiedBy>cc8227</cp:lastModifiedBy>
  <cp:revision>474</cp:revision>
  <dcterms:created xsi:type="dcterms:W3CDTF">2019-03-04T17:24:00Z</dcterms:created>
  <dcterms:modified xsi:type="dcterms:W3CDTF">2021-01-05T07:30:02Z</dcterms:modified>
</cp:coreProperties>
</file>